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15" r:id="rId2"/>
    <p:sldId id="298" r:id="rId3"/>
    <p:sldId id="338" r:id="rId4"/>
    <p:sldId id="325" r:id="rId5"/>
    <p:sldId id="324" r:id="rId6"/>
    <p:sldId id="326" r:id="rId7"/>
    <p:sldId id="327" r:id="rId8"/>
    <p:sldId id="328" r:id="rId9"/>
    <p:sldId id="330" r:id="rId10"/>
    <p:sldId id="332" r:id="rId11"/>
    <p:sldId id="329" r:id="rId12"/>
    <p:sldId id="331" r:id="rId13"/>
    <p:sldId id="333" r:id="rId14"/>
    <p:sldId id="334" r:id="rId15"/>
    <p:sldId id="335" r:id="rId16"/>
    <p:sldId id="337" r:id="rId17"/>
    <p:sldId id="336" r:id="rId18"/>
    <p:sldId id="301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6" userDrawn="1">
          <p15:clr>
            <a:srgbClr val="A4A3A4"/>
          </p15:clr>
        </p15:guide>
        <p15:guide id="2" pos="1392" userDrawn="1">
          <p15:clr>
            <a:srgbClr val="A4A3A4"/>
          </p15:clr>
        </p15:guide>
        <p15:guide id="3" pos="10128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pos="5760" userDrawn="1">
          <p15:clr>
            <a:srgbClr val="A4A3A4"/>
          </p15:clr>
        </p15:guide>
        <p15:guide id="6" orient="horz" pos="1896" userDrawn="1">
          <p15:clr>
            <a:srgbClr val="A4A3A4"/>
          </p15:clr>
        </p15:guide>
        <p15:guide id="7" orient="horz" pos="5400" userDrawn="1">
          <p15:clr>
            <a:srgbClr val="A4A3A4"/>
          </p15:clr>
        </p15:guide>
        <p15:guide id="8" pos="4992" userDrawn="1">
          <p15:clr>
            <a:srgbClr val="A4A3A4"/>
          </p15:clr>
        </p15:guide>
        <p15:guide id="9" orient="horz" pos="2088" userDrawn="1">
          <p15:clr>
            <a:srgbClr val="A4A3A4"/>
          </p15:clr>
        </p15:guide>
        <p15:guide id="10" orient="horz" pos="5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1EA"/>
    <a:srgbClr val="846599"/>
    <a:srgbClr val="B2EDCE"/>
    <a:srgbClr val="ABBCFF"/>
    <a:srgbClr val="6F5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9" autoAdjust="0"/>
    <p:restoredTop sz="96370" autoAdjust="0"/>
  </p:normalViewPr>
  <p:slideViewPr>
    <p:cSldViewPr>
      <p:cViewPr varScale="1">
        <p:scale>
          <a:sx n="74" d="100"/>
          <a:sy n="74" d="100"/>
        </p:scale>
        <p:origin x="978" y="54"/>
      </p:cViewPr>
      <p:guideLst>
        <p:guide orient="horz" pos="6456"/>
        <p:guide pos="1392"/>
        <p:guide pos="10128"/>
        <p:guide orient="horz" pos="3240"/>
        <p:guide pos="5760"/>
        <p:guide orient="horz" pos="1896"/>
        <p:guide orient="horz" pos="5400"/>
        <p:guide pos="4992"/>
        <p:guide orient="horz" pos="2088"/>
        <p:guide orient="horz" pos="5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국내 인터넷 사용자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06C-49E2-845B-B576559819E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06C-49E2-845B-B576559819E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06C-49E2-845B-B576559819E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06C-49E2-845B-B576559819E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지도/내비게이션 이용자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06C-49E2-845B-B576559819E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0.36047</cdr:x>
      <cdr:y>0.35428</cdr:y>
    </cdr:from>
    <cdr:to>
      <cdr:x>0.63953</cdr:x>
      <cdr:y>0.64478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81100" y="111515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ko-KR" altLang="en-US" sz="1600" dirty="0"/>
            <a:t>스마트폰 사용자</a:t>
          </a:r>
          <a:endParaRPr lang="en-US" altLang="ko-KR" sz="1600" dirty="0"/>
        </a:p>
        <a:p xmlns:a="http://schemas.openxmlformats.org/drawingml/2006/main">
          <a:pPr algn="ctr"/>
          <a:r>
            <a:rPr lang="en-US" altLang="ko-KR" sz="1600" dirty="0"/>
            <a:t>72%</a:t>
          </a:r>
          <a:endParaRPr lang="ko-KR" altLang="en-US" sz="16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33A2-F4A4-4A9E-9E37-8A6118ED10C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C9A3F-450F-4298-BBCC-1A2E30BCF7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3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C9A3F-450F-4298-BBCC-1A2E30BCF7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5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9">
            <a:extLst>
              <a:ext uri="{FF2B5EF4-FFF2-40B4-BE49-F238E27FC236}">
                <a16:creationId xmlns:a16="http://schemas.microsoft.com/office/drawing/2014/main" id="{4EBC445C-7ED9-4A91-9541-8360108B3D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7300" y="1333500"/>
            <a:ext cx="15773400" cy="5476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소제목 입력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ADF01C-9DE1-44F5-A966-98F65BBA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9534525"/>
            <a:ext cx="4114800" cy="54768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566508-2931-4BEE-A67A-B3CD9C24349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8FC7072C-4418-45A1-8B0C-22CAF58E7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661979"/>
            <a:ext cx="15773400" cy="547689"/>
          </a:xfrm>
          <a:prstGeom prst="rect">
            <a:avLst/>
          </a:prstGeom>
        </p:spPr>
        <p:txBody>
          <a:bodyPr/>
          <a:lstStyle>
            <a:lvl1pPr>
              <a:defRPr sz="4000" spc="6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</p:spTree>
    <p:extLst>
      <p:ext uri="{BB962C8B-B14F-4D97-AF65-F5344CB8AC3E}">
        <p14:creationId xmlns:p14="http://schemas.microsoft.com/office/powerpoint/2010/main" val="195826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03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52C9908-BF83-42BE-94E2-1F146C2DB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66508-2931-4BEE-A67A-B3CD9C2434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hdr="0" ftr="0" dt="0"/>
  <p:txStyles>
    <p:titleStyle>
      <a:lvl1pPr algn="ctr" defTabSz="914377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" Type="http://schemas.openxmlformats.org/officeDocument/2006/relationships/image" Target="../media/image32.jp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19" Type="http://schemas.openxmlformats.org/officeDocument/2006/relationships/image" Target="../media/image3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3.wdp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17" Type="http://schemas.microsoft.com/office/2007/relationships/hdphoto" Target="../media/hdphoto5.wdp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microsoft.com/office/2007/relationships/hdphoto" Target="../media/hdphoto4.wdp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3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jp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uldiego.es/network-administrator-pointing-at-mobile-malware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FC731B2-5F21-4DAD-AFE7-3DE99EE18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314700"/>
            <a:ext cx="4762500" cy="47625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D5C6B7-7416-4EBC-B5E7-D251F36E36F2}"/>
              </a:ext>
            </a:extLst>
          </p:cNvPr>
          <p:cNvCxnSpPr>
            <a:cxnSpLocks/>
          </p:cNvCxnSpPr>
          <p:nvPr/>
        </p:nvCxnSpPr>
        <p:spPr>
          <a:xfrm>
            <a:off x="0" y="8177852"/>
            <a:ext cx="1828800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01600" dist="114300" dir="5400000" algn="t" rotWithShape="0">
              <a:prstClr val="black">
                <a:alpha val="8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872" l="2716" r="96965">
                        <a14:foregroundMark x1="68850" y1="65897" x2="68850" y2="65897"/>
                        <a14:foregroundMark x1="69968" y1="73333" x2="69968" y2="73333"/>
                        <a14:foregroundMark x1="86422" y1="76410" x2="86422" y2="76410"/>
                        <a14:foregroundMark x1="85304" y1="74359" x2="85304" y2="74359"/>
                        <a14:foregroundMark x1="85463" y1="76923" x2="85463" y2="76923"/>
                        <a14:foregroundMark x1="89297" y1="78462" x2="89297" y2="78462"/>
                        <a14:foregroundMark x1="79233" y1="76410" x2="79233" y2="76410"/>
                        <a14:foregroundMark x1="57029" y1="76410" x2="57029" y2="76410"/>
                        <a14:foregroundMark x1="56869" y1="73846" x2="56869" y2="73846"/>
                        <a14:foregroundMark x1="56869" y1="63077" x2="56869" y2="63077"/>
                        <a14:foregroundMark x1="56709" y1="60513" x2="56709" y2="60513"/>
                        <a14:foregroundMark x1="56550" y1="59487" x2="56550" y2="59487"/>
                        <a14:foregroundMark x1="56869" y1="58462" x2="56869" y2="58462"/>
                        <a14:foregroundMark x1="56550" y1="71795" x2="56550" y2="71795"/>
                        <a14:foregroundMark x1="57029" y1="71282" x2="57029" y2="71282"/>
                        <a14:foregroundMark x1="56869" y1="70769" x2="56869" y2="70769"/>
                        <a14:foregroundMark x1="56869" y1="70769" x2="56869" y2="70769"/>
                        <a14:foregroundMark x1="56869" y1="74359" x2="56869" y2="74359"/>
                        <a14:foregroundMark x1="56869" y1="74615" x2="56869" y2="74615"/>
                        <a14:foregroundMark x1="56869" y1="72821" x2="56869" y2="72821"/>
                        <a14:foregroundMark x1="57188" y1="74872" x2="57188" y2="74872"/>
                        <a14:foregroundMark x1="57348" y1="77179" x2="57348" y2="77179"/>
                        <a14:foregroundMark x1="20927" y1="90000" x2="20927" y2="90000"/>
                        <a14:foregroundMark x1="18051" y1="89487" x2="18051" y2="89487"/>
                        <a14:foregroundMark x1="16454" y1="89744" x2="16454" y2="89744"/>
                        <a14:foregroundMark x1="16454" y1="91026" x2="16454" y2="91026"/>
                        <a14:foregroundMark x1="15335" y1="90769" x2="15335" y2="90769"/>
                        <a14:foregroundMark x1="16613" y1="91026" x2="16933" y2="91026"/>
                        <a14:foregroundMark x1="21885" y1="89487" x2="21885" y2="89487"/>
                        <a14:foregroundMark x1="21246" y1="91282" x2="21246" y2="91282"/>
                        <a14:foregroundMark x1="19968" y1="90513" x2="19968" y2="90513"/>
                        <a14:foregroundMark x1="21246" y1="89744" x2="21246" y2="89744"/>
                        <a14:foregroundMark x1="21565" y1="89744" x2="21565" y2="89744"/>
                        <a14:foregroundMark x1="21725" y1="89744" x2="21725" y2="89744"/>
                        <a14:foregroundMark x1="21885" y1="89744" x2="21885" y2="89744"/>
                        <a14:foregroundMark x1="22364" y1="89744" x2="22364" y2="89744"/>
                        <a14:foregroundMark x1="22364" y1="89744" x2="22364" y2="89744"/>
                        <a14:foregroundMark x1="22524" y1="90000" x2="22524" y2="90000"/>
                        <a14:foregroundMark x1="50639" y1="88205" x2="50639" y2="88205"/>
                        <a14:foregroundMark x1="45367" y1="88462" x2="45367" y2="88462"/>
                        <a14:foregroundMark x1="44728" y1="90000" x2="44728" y2="90000"/>
                        <a14:foregroundMark x1="51597" y1="89744" x2="51597" y2="89744"/>
                        <a14:foregroundMark x1="53035" y1="89487" x2="53035" y2="89487"/>
                        <a14:foregroundMark x1="51917" y1="90000" x2="51917" y2="90000"/>
                        <a14:foregroundMark x1="51917" y1="90000" x2="51597" y2="90000"/>
                        <a14:foregroundMark x1="51118" y1="89744" x2="51118" y2="89744"/>
                        <a14:foregroundMark x1="43770" y1="87949" x2="43610" y2="88974"/>
                        <a14:foregroundMark x1="43610" y1="88974" x2="43610" y2="88974"/>
                        <a14:foregroundMark x1="43450" y1="88462" x2="43450" y2="88462"/>
                        <a14:foregroundMark x1="43450" y1="88718" x2="43450" y2="88718"/>
                        <a14:foregroundMark x1="43291" y1="88974" x2="43291" y2="88974"/>
                        <a14:foregroundMark x1="43450" y1="90513" x2="43450" y2="90513"/>
                        <a14:foregroundMark x1="42812" y1="90513" x2="42492" y2="90513"/>
                        <a14:foregroundMark x1="42492" y1="90000" x2="42492" y2="90000"/>
                        <a14:foregroundMark x1="42492" y1="90000" x2="42492" y2="90000"/>
                        <a14:foregroundMark x1="42492" y1="89744" x2="42492" y2="89744"/>
                        <a14:foregroundMark x1="42332" y1="89231" x2="42652" y2="88462"/>
                        <a14:foregroundMark x1="42812" y1="88462" x2="42812" y2="88462"/>
                        <a14:foregroundMark x1="76837" y1="88974" x2="76837" y2="88974"/>
                        <a14:foregroundMark x1="80511" y1="88205" x2="80511" y2="88205"/>
                        <a14:foregroundMark x1="83546" y1="86410" x2="83546" y2="86410"/>
                        <a14:foregroundMark x1="84026" y1="86667" x2="84984" y2="86923"/>
                        <a14:foregroundMark x1="86901" y1="87436" x2="87061" y2="87949"/>
                        <a14:foregroundMark x1="68051" y1="67692" x2="68051" y2="67692"/>
                        <a14:foregroundMark x1="69808" y1="68205" x2="69808" y2="68205"/>
                        <a14:foregroundMark x1="69808" y1="60256" x2="69808" y2="60256"/>
                        <a14:foregroundMark x1="69489" y1="59231" x2="69489" y2="58718"/>
                        <a14:foregroundMark x1="68530" y1="59231" x2="68530" y2="5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87" r="3695" b="10157"/>
          <a:stretch/>
        </p:blipFill>
        <p:spPr>
          <a:xfrm>
            <a:off x="4876800" y="3656039"/>
            <a:ext cx="11323324" cy="4611661"/>
          </a:xfrm>
          <a:prstGeom prst="rect">
            <a:avLst/>
          </a:prstGeom>
          <a:effectLst>
            <a:reflection blurRad="6350" stA="60000" endPos="25000" dir="5400000" sy="-100000" algn="bl" rotWithShape="0"/>
          </a:effectLst>
        </p:spPr>
      </p:pic>
      <p:sp>
        <p:nvSpPr>
          <p:cNvPr id="6" name="Object 6"/>
          <p:cNvSpPr txBox="1"/>
          <p:nvPr/>
        </p:nvSpPr>
        <p:spPr>
          <a:xfrm>
            <a:off x="2212895" y="4400981"/>
            <a:ext cx="7143912" cy="74251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ko-KR" altLang="en-US" sz="2800" kern="0" spc="-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개인 맞춤형 경로 안내 및 알림 서비스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9800" y="8572500"/>
            <a:ext cx="2374900" cy="46982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A104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꼼지락</a:t>
            </a:r>
            <a:endParaRPr lang="en-US" altLang="ko-KR" sz="1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2209800" y="5143500"/>
            <a:ext cx="4140200" cy="124968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ko-KR" altLang="en-US" sz="8000" spc="600" dirty="0">
                <a:ea typeface="나눔스퀘어_ac ExtraBold" panose="020B0600000101010101" pitchFamily="50" charset="-127"/>
              </a:rPr>
              <a:t>프리패스</a:t>
            </a:r>
            <a:endParaRPr lang="en-US" sz="8000" spc="600" dirty="0"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88D16-F12E-4C47-B038-DB34D9246E29}"/>
              </a:ext>
            </a:extLst>
          </p:cNvPr>
          <p:cNvSpPr txBox="1"/>
          <p:nvPr/>
        </p:nvSpPr>
        <p:spPr>
          <a:xfrm>
            <a:off x="2209800" y="9063144"/>
            <a:ext cx="381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김윤지 송민진 이재욱 정수영 </a:t>
            </a:r>
            <a:r>
              <a:rPr lang="ko-KR" altLang="en-US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정일규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1952BB-E377-4737-8E6B-2D11C04DF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6"/>
          <a:stretch/>
        </p:blipFill>
        <p:spPr>
          <a:xfrm>
            <a:off x="2325694" y="3039549"/>
            <a:ext cx="1781209" cy="1232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C834CA-CFDE-411F-B029-C1887E1DDD82}"/>
              </a:ext>
            </a:extLst>
          </p:cNvPr>
          <p:cNvSpPr txBox="1"/>
          <p:nvPr/>
        </p:nvSpPr>
        <p:spPr>
          <a:xfrm>
            <a:off x="3429000" y="86029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6470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5CCA65-FB56-4E3C-9796-B82CDCD26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와이어프레임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6EA2A2-7613-43E7-894B-7FCA1143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2FBD15-89A9-4476-8BBC-F47996D6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BE6BBCB5-CD29-4460-80D9-9B474AA311AD}"/>
              </a:ext>
            </a:extLst>
          </p:cNvPr>
          <p:cNvGrpSpPr/>
          <p:nvPr/>
        </p:nvGrpSpPr>
        <p:grpSpPr>
          <a:xfrm rot="5400000">
            <a:off x="8121309" y="4985643"/>
            <a:ext cx="4378251" cy="45719"/>
            <a:chOff x="7509524" y="5841403"/>
            <a:chExt cx="3342857" cy="36571"/>
          </a:xfrm>
          <a:solidFill>
            <a:srgbClr val="846599"/>
          </a:solidFill>
        </p:grpSpPr>
        <p:pic>
          <p:nvPicPr>
            <p:cNvPr id="8" name="Object 17">
              <a:extLst>
                <a:ext uri="{FF2B5EF4-FFF2-40B4-BE49-F238E27FC236}">
                  <a16:creationId xmlns:a16="http://schemas.microsoft.com/office/drawing/2014/main" id="{F999704D-A5BE-4AD2-9339-496C145B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09524" y="5841403"/>
              <a:ext cx="3342857" cy="36571"/>
            </a:xfrm>
            <a:prstGeom prst="rect">
              <a:avLst/>
            </a:prstGeom>
            <a:grpFill/>
            <a:ln>
              <a:solidFill>
                <a:srgbClr val="846599"/>
              </a:solidFill>
            </a:ln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EC7E84-B9DF-45B6-A09D-3FFCA43D477A}"/>
              </a:ext>
            </a:extLst>
          </p:cNvPr>
          <p:cNvGrpSpPr/>
          <p:nvPr/>
        </p:nvGrpSpPr>
        <p:grpSpPr>
          <a:xfrm>
            <a:off x="2248970" y="2705100"/>
            <a:ext cx="2987969" cy="6470443"/>
            <a:chOff x="2248970" y="2705101"/>
            <a:chExt cx="2987969" cy="647044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92DCA47-7FED-441B-9F55-8EFA3FF4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424" y="3098537"/>
              <a:ext cx="2952000" cy="5911183"/>
            </a:xfrm>
            <a:prstGeom prst="rect">
              <a:avLst/>
            </a:prstGeom>
          </p:spPr>
        </p:pic>
        <p:pic>
          <p:nvPicPr>
            <p:cNvPr id="11" name="Google Shape;320;p40">
              <a:extLst>
                <a:ext uri="{FF2B5EF4-FFF2-40B4-BE49-F238E27FC236}">
                  <a16:creationId xmlns:a16="http://schemas.microsoft.com/office/drawing/2014/main" id="{2B98E1CD-BC84-49FE-8804-BBF1A1BA941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48970" y="2705101"/>
              <a:ext cx="2987969" cy="6470443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83C482-DFB1-44FC-A67B-A8D6918EC569}"/>
              </a:ext>
            </a:extLst>
          </p:cNvPr>
          <p:cNvGrpSpPr/>
          <p:nvPr/>
        </p:nvGrpSpPr>
        <p:grpSpPr>
          <a:xfrm>
            <a:off x="6156031" y="2705100"/>
            <a:ext cx="2987969" cy="6470443"/>
            <a:chOff x="6156031" y="2705100"/>
            <a:chExt cx="2987969" cy="647044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429FDD-8ABE-45F2-93FF-C8321F34B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89" y="3100833"/>
              <a:ext cx="2952000" cy="5911183"/>
            </a:xfrm>
            <a:prstGeom prst="rect">
              <a:avLst/>
            </a:prstGeom>
          </p:spPr>
        </p:pic>
        <p:pic>
          <p:nvPicPr>
            <p:cNvPr id="12" name="Google Shape;320;p40">
              <a:extLst>
                <a:ext uri="{FF2B5EF4-FFF2-40B4-BE49-F238E27FC236}">
                  <a16:creationId xmlns:a16="http://schemas.microsoft.com/office/drawing/2014/main" id="{985A4C6D-C399-4A20-BD6E-81A233F458D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56031" y="2705100"/>
              <a:ext cx="2987969" cy="6470443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</p:pic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431FAC50-3603-49C3-86A4-10E6FFCA5241}"/>
              </a:ext>
            </a:extLst>
          </p:cNvPr>
          <p:cNvSpPr txBox="1"/>
          <p:nvPr/>
        </p:nvSpPr>
        <p:spPr>
          <a:xfrm>
            <a:off x="10482839" y="2819376"/>
            <a:ext cx="5556191" cy="1333524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 대시보드</a:t>
            </a:r>
            <a:endParaRPr lang="en-US" altLang="ko-KR" sz="4000" kern="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 알림 추가</a:t>
            </a:r>
            <a:endParaRPr lang="en-US" altLang="ko-KR" sz="4000" kern="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E92F26C6-D566-5F45-AF46-25B976657A4F}"/>
              </a:ext>
            </a:extLst>
          </p:cNvPr>
          <p:cNvSpPr txBox="1"/>
          <p:nvPr/>
        </p:nvSpPr>
        <p:spPr>
          <a:xfrm>
            <a:off x="10516177" y="5764672"/>
            <a:ext cx="6322201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지정 경로 알림 설정</a:t>
            </a:r>
            <a:endParaRPr kumimoji="1"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 </a:t>
            </a:r>
            <a:r>
              <a:rPr kumimoji="1"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ON/OFF </a:t>
            </a:r>
            <a:r>
              <a:rPr kumimoji="1"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</a:t>
            </a:r>
            <a:endParaRPr kumimoji="1"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알림의 상세 경로 확인 가능</a:t>
            </a:r>
            <a:endParaRPr kumimoji="1"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29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3981A5C-2A91-4991-874D-027D432255A1}"/>
              </a:ext>
            </a:extLst>
          </p:cNvPr>
          <p:cNvGrpSpPr/>
          <p:nvPr/>
        </p:nvGrpSpPr>
        <p:grpSpPr>
          <a:xfrm>
            <a:off x="2200275" y="2344525"/>
            <a:ext cx="2987969" cy="6470443"/>
            <a:chOff x="2200275" y="2344525"/>
            <a:chExt cx="2987969" cy="647044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B948F3-AA6C-4D5A-B084-163E4C5BC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714" y="2673044"/>
              <a:ext cx="2896739" cy="58994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oogle Shape;320;p40">
              <a:extLst>
                <a:ext uri="{FF2B5EF4-FFF2-40B4-BE49-F238E27FC236}">
                  <a16:creationId xmlns:a16="http://schemas.microsoft.com/office/drawing/2014/main" id="{BA1703D0-7CBB-492B-94FC-49FDD34E35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00275" y="2344525"/>
              <a:ext cx="2987969" cy="6470443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7C7AF2-D982-441A-9D74-D406351A79E8}"/>
              </a:ext>
            </a:extLst>
          </p:cNvPr>
          <p:cNvGrpSpPr/>
          <p:nvPr/>
        </p:nvGrpSpPr>
        <p:grpSpPr>
          <a:xfrm>
            <a:off x="13114043" y="2344526"/>
            <a:ext cx="2987969" cy="6470443"/>
            <a:chOff x="13743569" y="2344526"/>
            <a:chExt cx="2987969" cy="647044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DCDEECB-F0C7-49FF-9C2E-332C81547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5023" y="2737962"/>
              <a:ext cx="2952000" cy="5911183"/>
            </a:xfrm>
            <a:prstGeom prst="rect">
              <a:avLst/>
            </a:prstGeom>
          </p:spPr>
        </p:pic>
        <p:pic>
          <p:nvPicPr>
            <p:cNvPr id="21" name="Google Shape;320;p40">
              <a:extLst>
                <a:ext uri="{FF2B5EF4-FFF2-40B4-BE49-F238E27FC236}">
                  <a16:creationId xmlns:a16="http://schemas.microsoft.com/office/drawing/2014/main" id="{32844171-FE8F-4C6A-9B4B-AF69254EB48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43569" y="2344526"/>
              <a:ext cx="2987969" cy="6470443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E6D287-28E3-48E9-B145-028012563F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차별성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BFB7CE-FB79-47FE-9237-D5804C63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9F2473E-A418-4338-BEB2-BDDC78704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33C17-CDC1-4602-AF92-A283B7A05187}"/>
              </a:ext>
            </a:extLst>
          </p:cNvPr>
          <p:cNvSpPr txBox="1"/>
          <p:nvPr/>
        </p:nvSpPr>
        <p:spPr>
          <a:xfrm>
            <a:off x="7285732" y="4813543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92D050"/>
                </a:solidFill>
              </a:rPr>
              <a:t>N </a:t>
            </a:r>
            <a:r>
              <a:rPr lang="ko-KR" altLang="en-US" sz="3600" dirty="0">
                <a:solidFill>
                  <a:srgbClr val="92D050"/>
                </a:solidFill>
              </a:rPr>
              <a:t>지도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6AC0D-E0D4-47C2-8146-7985FA9FA7C5}"/>
              </a:ext>
            </a:extLst>
          </p:cNvPr>
          <p:cNvSpPr txBox="1"/>
          <p:nvPr/>
        </p:nvSpPr>
        <p:spPr>
          <a:xfrm>
            <a:off x="8846482" y="5348913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VS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562AAB-525F-430E-9652-157B0EB29561}"/>
              </a:ext>
            </a:extLst>
          </p:cNvPr>
          <p:cNvSpPr txBox="1"/>
          <p:nvPr/>
        </p:nvSpPr>
        <p:spPr>
          <a:xfrm>
            <a:off x="5894325" y="5524966"/>
            <a:ext cx="2810385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소요시간 확인 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출발시간 직접 계산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2D60245-C57B-495D-9213-2D063057F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652" y="3994404"/>
            <a:ext cx="5238750" cy="1400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2B27A7-6F89-471D-AA4C-F35FCD511DE8}"/>
              </a:ext>
            </a:extLst>
          </p:cNvPr>
          <p:cNvSpPr txBox="1"/>
          <p:nvPr/>
        </p:nvSpPr>
        <p:spPr>
          <a:xfrm>
            <a:off x="9585717" y="5525053"/>
            <a:ext cx="2874505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도착시간 입력 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출발시간 자동 계산 및 알림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9C212F-AAD8-490B-99F8-383727D584E8}"/>
              </a:ext>
            </a:extLst>
          </p:cNvPr>
          <p:cNvSpPr txBox="1"/>
          <p:nvPr/>
        </p:nvSpPr>
        <p:spPr>
          <a:xfrm>
            <a:off x="9532239" y="48135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5"/>
                </a:solidFill>
              </a:rPr>
              <a:t>프리패스</a:t>
            </a:r>
          </a:p>
        </p:txBody>
      </p:sp>
    </p:spTree>
    <p:extLst>
      <p:ext uri="{BB962C8B-B14F-4D97-AF65-F5344CB8AC3E}">
        <p14:creationId xmlns:p14="http://schemas.microsoft.com/office/powerpoint/2010/main" val="327383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10ED42-9801-41F0-88BD-D35E82804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부가 기능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8A78E2-17BE-487F-A9B4-74F9FF72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87104AB-A977-4DC5-8E83-45B29A21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1E4BB12-AD01-4A95-A331-6D4F0A31A219}"/>
              </a:ext>
            </a:extLst>
          </p:cNvPr>
          <p:cNvSpPr txBox="1"/>
          <p:nvPr/>
        </p:nvSpPr>
        <p:spPr>
          <a:xfrm>
            <a:off x="1980915" y="6627882"/>
            <a:ext cx="3960000" cy="194646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사용자 간 그룹 생성</a:t>
            </a:r>
            <a:endParaRPr lang="en-US" altLang="ko-KR" sz="2000" kern="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에스코어 드림 2 Extra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↓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각자 자신의 알림 설정</a:t>
            </a:r>
            <a:endParaRPr lang="en-US" altLang="ko-KR" sz="2000" kern="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에스코어 드림 2 Extra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그룹 간 알림 정보 공유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DEEABF0-A019-40D5-8809-DDC2B93A44E6}"/>
              </a:ext>
            </a:extLst>
          </p:cNvPr>
          <p:cNvSpPr txBox="1"/>
          <p:nvPr/>
        </p:nvSpPr>
        <p:spPr>
          <a:xfrm>
            <a:off x="7162800" y="5827069"/>
            <a:ext cx="3960000" cy="608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채팅 기능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3F41FB1-3BEE-418C-AB4C-1CB3D2AEE6B6}"/>
              </a:ext>
            </a:extLst>
          </p:cNvPr>
          <p:cNvSpPr txBox="1"/>
          <p:nvPr/>
        </p:nvSpPr>
        <p:spPr>
          <a:xfrm>
            <a:off x="12344687" y="5827069"/>
            <a:ext cx="3960000" cy="608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5 Medium" pitchFamily="34" charset="0"/>
              </a:rPr>
              <a:t>사용자 도보 속도 측정 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E581201F-C5F5-482C-A1FE-D4109271B5AE}"/>
              </a:ext>
            </a:extLst>
          </p:cNvPr>
          <p:cNvSpPr txBox="1"/>
          <p:nvPr/>
        </p:nvSpPr>
        <p:spPr>
          <a:xfrm>
            <a:off x="7162800" y="6593150"/>
            <a:ext cx="3960000" cy="22078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정류장 및 지하철 역 오픈 채팅</a:t>
            </a:r>
            <a:endParaRPr lang="en-US" altLang="ko-KR" sz="2000" kern="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에스코어 드림 2 Extra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이용자 간 정보 공유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C53E184F-E710-446B-9538-53064E5472D7}"/>
              </a:ext>
            </a:extLst>
          </p:cNvPr>
          <p:cNvSpPr txBox="1"/>
          <p:nvPr/>
        </p:nvSpPr>
        <p:spPr>
          <a:xfrm>
            <a:off x="12344687" y="6593150"/>
            <a:ext cx="3960000" cy="22104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도보 속도를 측정</a:t>
            </a:r>
            <a:endParaRPr lang="en-US" altLang="ko-KR" sz="2000" kern="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맞춤 시간 산출 가능</a:t>
            </a:r>
            <a:endParaRPr lang="en-US" altLang="ko-KR" sz="2000" kern="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9DE64430-E9BC-4846-BDBD-023D224AA772}"/>
              </a:ext>
            </a:extLst>
          </p:cNvPr>
          <p:cNvSpPr txBox="1"/>
          <p:nvPr/>
        </p:nvSpPr>
        <p:spPr>
          <a:xfrm>
            <a:off x="1980915" y="5827070"/>
            <a:ext cx="3960000" cy="6093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 알림 서비스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C50C7FFB-25C8-43F7-A4DB-5845C9457AE8}"/>
              </a:ext>
            </a:extLst>
          </p:cNvPr>
          <p:cNvGrpSpPr/>
          <p:nvPr/>
        </p:nvGrpSpPr>
        <p:grpSpPr>
          <a:xfrm>
            <a:off x="7162800" y="5552534"/>
            <a:ext cx="3960000" cy="45719"/>
            <a:chOff x="7509524" y="5841403"/>
            <a:chExt cx="3342857" cy="36571"/>
          </a:xfrm>
          <a:solidFill>
            <a:srgbClr val="846599"/>
          </a:solidFill>
        </p:grpSpPr>
        <p:pic>
          <p:nvPicPr>
            <p:cNvPr id="12" name="Object 17">
              <a:extLst>
                <a:ext uri="{FF2B5EF4-FFF2-40B4-BE49-F238E27FC236}">
                  <a16:creationId xmlns:a16="http://schemas.microsoft.com/office/drawing/2014/main" id="{B6953F3A-8E3F-42BE-AF5A-F9EB79243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09524" y="5841403"/>
              <a:ext cx="3342857" cy="36571"/>
            </a:xfrm>
            <a:prstGeom prst="rect">
              <a:avLst/>
            </a:prstGeom>
            <a:grpFill/>
            <a:ln>
              <a:solidFill>
                <a:srgbClr val="846599"/>
              </a:solidFill>
            </a:ln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00BB0C98-3600-4C82-83F9-E29AB6525249}"/>
              </a:ext>
            </a:extLst>
          </p:cNvPr>
          <p:cNvGrpSpPr/>
          <p:nvPr/>
        </p:nvGrpSpPr>
        <p:grpSpPr>
          <a:xfrm>
            <a:off x="12347085" y="5552534"/>
            <a:ext cx="3960000" cy="45719"/>
            <a:chOff x="7509524" y="5841403"/>
            <a:chExt cx="3342857" cy="36571"/>
          </a:xfrm>
          <a:solidFill>
            <a:srgbClr val="846599"/>
          </a:solidFill>
        </p:grpSpPr>
        <p:pic>
          <p:nvPicPr>
            <p:cNvPr id="14" name="Object 17">
              <a:extLst>
                <a:ext uri="{FF2B5EF4-FFF2-40B4-BE49-F238E27FC236}">
                  <a16:creationId xmlns:a16="http://schemas.microsoft.com/office/drawing/2014/main" id="{6F29A01E-A458-4EB8-9298-F887BAF6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09524" y="5841403"/>
              <a:ext cx="3342857" cy="36571"/>
            </a:xfrm>
            <a:prstGeom prst="rect">
              <a:avLst/>
            </a:prstGeom>
            <a:grpFill/>
            <a:ln>
              <a:solidFill>
                <a:srgbClr val="846599"/>
              </a:solidFill>
            </a:ln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C806C7F2-1749-4452-8B72-8CC65D798149}"/>
              </a:ext>
            </a:extLst>
          </p:cNvPr>
          <p:cNvGrpSpPr/>
          <p:nvPr/>
        </p:nvGrpSpPr>
        <p:grpSpPr>
          <a:xfrm>
            <a:off x="1983039" y="5547567"/>
            <a:ext cx="3960000" cy="45719"/>
            <a:chOff x="7509524" y="5841403"/>
            <a:chExt cx="3342857" cy="36571"/>
          </a:xfrm>
          <a:solidFill>
            <a:srgbClr val="846599"/>
          </a:solidFill>
        </p:grpSpPr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583519D0-C277-4EFF-A5D7-CF480C67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09524" y="5841403"/>
              <a:ext cx="3342857" cy="36571"/>
            </a:xfrm>
            <a:prstGeom prst="rect">
              <a:avLst/>
            </a:prstGeom>
            <a:grpFill/>
            <a:ln>
              <a:solidFill>
                <a:srgbClr val="846599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7068222-3D73-4B7F-A39B-606BE973A9AE}"/>
              </a:ext>
            </a:extLst>
          </p:cNvPr>
          <p:cNvGrpSpPr>
            <a:grpSpLocks noChangeAspect="1"/>
          </p:cNvGrpSpPr>
          <p:nvPr/>
        </p:nvGrpSpPr>
        <p:grpSpPr>
          <a:xfrm>
            <a:off x="2557744" y="2496935"/>
            <a:ext cx="2880000" cy="2880000"/>
            <a:chOff x="2373207" y="2496935"/>
            <a:chExt cx="3251200" cy="32512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07F213A-6B5D-4EA9-8489-231B60FFB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3207" y="2496935"/>
              <a:ext cx="3251200" cy="32512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52690D8-42C2-474E-A626-45162B63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287" y="3163653"/>
              <a:ext cx="781521" cy="781521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0DA3BB3-1107-4CF5-86F5-3F52E53FB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000" y="2529584"/>
            <a:ext cx="2880000" cy="2880000"/>
          </a:xfrm>
          <a:prstGeom prst="rect">
            <a:avLst/>
          </a:prstGeom>
          <a:ln w="0"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5D4FF9-A7C7-4982-9CFB-627C3679F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684" y="245932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8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D11A69-CE72-476A-867B-673FD1AF11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5FEF43-C936-4E53-88C2-C04FD44E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7EF4436-CAEE-4921-8CD7-99F9DC5C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43F8E66-2138-4118-8BC9-04591D0FA893}"/>
              </a:ext>
            </a:extLst>
          </p:cNvPr>
          <p:cNvSpPr/>
          <p:nvPr/>
        </p:nvSpPr>
        <p:spPr>
          <a:xfrm>
            <a:off x="6587763" y="3281457"/>
            <a:ext cx="5102519" cy="5102519"/>
          </a:xfrm>
          <a:prstGeom prst="ellipse">
            <a:avLst/>
          </a:prstGeom>
          <a:blipFill dpi="0" rotWithShape="1">
            <a:blip r:embed="rId2">
              <a:alphaModFix amt="5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BC7371FA-6E30-4AFB-945D-32C49F093EF1}"/>
              </a:ext>
            </a:extLst>
          </p:cNvPr>
          <p:cNvGrpSpPr/>
          <p:nvPr/>
        </p:nvGrpSpPr>
        <p:grpSpPr>
          <a:xfrm>
            <a:off x="11326227" y="7229284"/>
            <a:ext cx="5997584" cy="1320123"/>
            <a:chOff x="11326226" y="7409912"/>
            <a:chExt cx="5997584" cy="1320123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F2E1DB7F-3163-492C-B61D-E508EC01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4787" y="6959521"/>
              <a:ext cx="12000000" cy="2647619"/>
            </a:xfrm>
            <a:prstGeom prst="rect">
              <a:avLst/>
            </a:prstGeom>
          </p:spPr>
        </p:pic>
        <p:pic>
          <p:nvPicPr>
            <p:cNvPr id="46" name="Object 3">
              <a:extLst>
                <a:ext uri="{FF2B5EF4-FFF2-40B4-BE49-F238E27FC236}">
                  <a16:creationId xmlns:a16="http://schemas.microsoft.com/office/drawing/2014/main" id="{D9F12594-FF38-458D-AE33-68928BF88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6226" y="7409912"/>
              <a:ext cx="5997584" cy="1320123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31FEB3D0-D96B-49EC-B813-8DACC3D9EE39}"/>
              </a:ext>
            </a:extLst>
          </p:cNvPr>
          <p:cNvGrpSpPr/>
          <p:nvPr/>
        </p:nvGrpSpPr>
        <p:grpSpPr>
          <a:xfrm>
            <a:off x="11326227" y="3086575"/>
            <a:ext cx="5997584" cy="1320123"/>
            <a:chOff x="11326226" y="3267203"/>
            <a:chExt cx="5997584" cy="1320123"/>
          </a:xfrm>
        </p:grpSpPr>
        <p:pic>
          <p:nvPicPr>
            <p:cNvPr id="43" name="Object 6">
              <a:extLst>
                <a:ext uri="{FF2B5EF4-FFF2-40B4-BE49-F238E27FC236}">
                  <a16:creationId xmlns:a16="http://schemas.microsoft.com/office/drawing/2014/main" id="{8C09C003-7614-4D91-A5D0-D09DB043B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4787" y="2816813"/>
              <a:ext cx="12000000" cy="2647619"/>
            </a:xfrm>
            <a:prstGeom prst="rect">
              <a:avLst/>
            </a:prstGeom>
          </p:spPr>
        </p:pic>
        <p:pic>
          <p:nvPicPr>
            <p:cNvPr id="44" name="Object 7">
              <a:extLst>
                <a:ext uri="{FF2B5EF4-FFF2-40B4-BE49-F238E27FC236}">
                  <a16:creationId xmlns:a16="http://schemas.microsoft.com/office/drawing/2014/main" id="{A52BF100-F086-4DE7-8CEB-F7BC14AA5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6226" y="3267203"/>
              <a:ext cx="5997584" cy="1320123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F0ADB6A8-A058-49B0-9F10-43C5E842C4E6}"/>
              </a:ext>
            </a:extLst>
          </p:cNvPr>
          <p:cNvGrpSpPr/>
          <p:nvPr/>
        </p:nvGrpSpPr>
        <p:grpSpPr>
          <a:xfrm>
            <a:off x="-2208581" y="6778892"/>
            <a:ext cx="12057143" cy="2647619"/>
            <a:chOff x="-2208581" y="6959521"/>
            <a:chExt cx="12057143" cy="2647619"/>
          </a:xfrm>
        </p:grpSpPr>
        <p:pic>
          <p:nvPicPr>
            <p:cNvPr id="41" name="Object 10">
              <a:extLst>
                <a:ext uri="{FF2B5EF4-FFF2-40B4-BE49-F238E27FC236}">
                  <a16:creationId xmlns:a16="http://schemas.microsoft.com/office/drawing/2014/main" id="{845A0642-0574-4BF5-9741-B22BF641D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08581" y="6959521"/>
              <a:ext cx="12057143" cy="2647619"/>
            </a:xfrm>
            <a:prstGeom prst="rect">
              <a:avLst/>
            </a:prstGeom>
          </p:spPr>
        </p:pic>
        <p:pic>
          <p:nvPicPr>
            <p:cNvPr id="42" name="Object 11">
              <a:extLst>
                <a:ext uri="{FF2B5EF4-FFF2-40B4-BE49-F238E27FC236}">
                  <a16:creationId xmlns:a16="http://schemas.microsoft.com/office/drawing/2014/main" id="{34BC2DA7-F4FD-49CB-B8B6-98D6E0449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905" y="7409912"/>
              <a:ext cx="6028160" cy="1320123"/>
            </a:xfrm>
            <a:prstGeom prst="rect">
              <a:avLst/>
            </a:prstGeom>
          </p:spPr>
        </p:pic>
      </p:grp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2364B554-F734-44D9-927B-4272EEDA58DC}"/>
              </a:ext>
            </a:extLst>
          </p:cNvPr>
          <p:cNvGrpSpPr/>
          <p:nvPr/>
        </p:nvGrpSpPr>
        <p:grpSpPr>
          <a:xfrm>
            <a:off x="961905" y="3086575"/>
            <a:ext cx="6028160" cy="1320123"/>
            <a:chOff x="961905" y="3267203"/>
            <a:chExt cx="6028160" cy="1320123"/>
          </a:xfrm>
        </p:grpSpPr>
        <p:pic>
          <p:nvPicPr>
            <p:cNvPr id="39" name="Object 14">
              <a:extLst>
                <a:ext uri="{FF2B5EF4-FFF2-40B4-BE49-F238E27FC236}">
                  <a16:creationId xmlns:a16="http://schemas.microsoft.com/office/drawing/2014/main" id="{D7D0A6BE-4901-4264-B2B9-A5BB1D61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08581" y="2816813"/>
              <a:ext cx="12057143" cy="2647619"/>
            </a:xfrm>
            <a:prstGeom prst="rect">
              <a:avLst/>
            </a:prstGeom>
          </p:spPr>
        </p:pic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043FB4F4-BF61-4FD9-9AF9-AD29A0C7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905" y="3267203"/>
              <a:ext cx="6028160" cy="1320123"/>
            </a:xfrm>
            <a:prstGeom prst="rect">
              <a:avLst/>
            </a:prstGeom>
          </p:spPr>
        </p:pic>
      </p:grpSp>
      <p:grpSp>
        <p:nvGrpSpPr>
          <p:cNvPr id="11" name="그룹 1005">
            <a:extLst>
              <a:ext uri="{FF2B5EF4-FFF2-40B4-BE49-F238E27FC236}">
                <a16:creationId xmlns:a16="http://schemas.microsoft.com/office/drawing/2014/main" id="{678FBCC6-E775-4579-893A-0C9ED0C33E61}"/>
              </a:ext>
            </a:extLst>
          </p:cNvPr>
          <p:cNvGrpSpPr/>
          <p:nvPr/>
        </p:nvGrpSpPr>
        <p:grpSpPr>
          <a:xfrm>
            <a:off x="5718163" y="2381252"/>
            <a:ext cx="6846539" cy="6846539"/>
            <a:chOff x="5701516" y="2594397"/>
            <a:chExt cx="6846539" cy="6846539"/>
          </a:xfrm>
        </p:grpSpPr>
        <p:pic>
          <p:nvPicPr>
            <p:cNvPr id="38" name="Object 20">
              <a:extLst>
                <a:ext uri="{FF2B5EF4-FFF2-40B4-BE49-F238E27FC236}">
                  <a16:creationId xmlns:a16="http://schemas.microsoft.com/office/drawing/2014/main" id="{FF7E4C68-7692-49F7-A68D-E715A9EFA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1516" y="2594397"/>
              <a:ext cx="6846539" cy="6846539"/>
            </a:xfrm>
            <a:prstGeom prst="rect">
              <a:avLst/>
            </a:prstGeom>
          </p:spPr>
        </p:pic>
      </p:grpSp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F34544F2-F18F-426C-B80F-C5764CEFE365}"/>
              </a:ext>
            </a:extLst>
          </p:cNvPr>
          <p:cNvGrpSpPr/>
          <p:nvPr/>
        </p:nvGrpSpPr>
        <p:grpSpPr>
          <a:xfrm>
            <a:off x="5971968" y="2665005"/>
            <a:ext cx="6323811" cy="6323811"/>
            <a:chOff x="15942136" y="3788489"/>
            <a:chExt cx="6323810" cy="6323810"/>
          </a:xfrm>
        </p:grpSpPr>
        <p:pic>
          <p:nvPicPr>
            <p:cNvPr id="36" name="Object 27">
              <a:extLst>
                <a:ext uri="{FF2B5EF4-FFF2-40B4-BE49-F238E27FC236}">
                  <a16:creationId xmlns:a16="http://schemas.microsoft.com/office/drawing/2014/main" id="{B01C6F57-903E-4B0E-9C16-FD6438C9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2136" y="3788489"/>
              <a:ext cx="6323810" cy="6323810"/>
            </a:xfrm>
            <a:prstGeom prst="rect">
              <a:avLst/>
            </a:prstGeom>
          </p:spPr>
        </p:pic>
        <p:pic>
          <p:nvPicPr>
            <p:cNvPr id="37" name="Object 28">
              <a:extLst>
                <a:ext uri="{FF2B5EF4-FFF2-40B4-BE49-F238E27FC236}">
                  <a16:creationId xmlns:a16="http://schemas.microsoft.com/office/drawing/2014/main" id="{921BD859-5408-4B19-8389-31CE8804D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31525" y="5374711"/>
              <a:ext cx="3160150" cy="3160150"/>
            </a:xfrm>
            <a:prstGeom prst="rect">
              <a:avLst/>
            </a:prstGeom>
          </p:spPr>
        </p:pic>
      </p:grpSp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AA68B3E9-33C0-4F0A-BC8C-9324B196D887}"/>
              </a:ext>
            </a:extLst>
          </p:cNvPr>
          <p:cNvGrpSpPr/>
          <p:nvPr/>
        </p:nvGrpSpPr>
        <p:grpSpPr>
          <a:xfrm>
            <a:off x="10257556" y="1716027"/>
            <a:ext cx="4123810" cy="4123810"/>
            <a:chOff x="10257555" y="1896655"/>
            <a:chExt cx="4123810" cy="4123810"/>
          </a:xfrm>
        </p:grpSpPr>
        <p:pic>
          <p:nvPicPr>
            <p:cNvPr id="34" name="Object 31">
              <a:extLst>
                <a:ext uri="{FF2B5EF4-FFF2-40B4-BE49-F238E27FC236}">
                  <a16:creationId xmlns:a16="http://schemas.microsoft.com/office/drawing/2014/main" id="{279C3AC3-6FF8-4F74-8412-E25F4F76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7555" y="1896655"/>
              <a:ext cx="4123810" cy="4123810"/>
            </a:xfrm>
            <a:prstGeom prst="rect">
              <a:avLst/>
            </a:prstGeom>
          </p:spPr>
        </p:pic>
        <p:pic>
          <p:nvPicPr>
            <p:cNvPr id="35" name="Object 32">
              <a:extLst>
                <a:ext uri="{FF2B5EF4-FFF2-40B4-BE49-F238E27FC236}">
                  <a16:creationId xmlns:a16="http://schemas.microsoft.com/office/drawing/2014/main" id="{EB4E2307-4E56-40B1-A208-5B0378DEA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295650" y="2934750"/>
              <a:ext cx="2057765" cy="2057765"/>
            </a:xfrm>
            <a:prstGeom prst="rect">
              <a:avLst/>
            </a:prstGeom>
            <a:noFill/>
          </p:spPr>
        </p:pic>
      </p:grpSp>
      <p:pic>
        <p:nvPicPr>
          <p:cNvPr id="48" name="Object 43">
            <a:extLst>
              <a:ext uri="{FF2B5EF4-FFF2-40B4-BE49-F238E27FC236}">
                <a16:creationId xmlns:a16="http://schemas.microsoft.com/office/drawing/2014/main" id="{AA238196-C19F-4A67-BAD9-16D55487CB0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97123" y="1828485"/>
            <a:ext cx="4123811" cy="4123811"/>
          </a:xfrm>
          <a:prstGeom prst="rect">
            <a:avLst/>
          </a:prstGeom>
          <a:noFill/>
        </p:spPr>
      </p:pic>
      <p:pic>
        <p:nvPicPr>
          <p:cNvPr id="14" name="Object 36">
            <a:extLst>
              <a:ext uri="{FF2B5EF4-FFF2-40B4-BE49-F238E27FC236}">
                <a16:creationId xmlns:a16="http://schemas.microsoft.com/office/drawing/2014/main" id="{050F2A29-BFAC-46E6-B8F8-F8B9A5F52C3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2300" y="2754122"/>
            <a:ext cx="2057765" cy="2057765"/>
          </a:xfrm>
          <a:prstGeom prst="rect">
            <a:avLst/>
          </a:prstGeom>
        </p:spPr>
      </p:pic>
      <p:grpSp>
        <p:nvGrpSpPr>
          <p:cNvPr id="15" name="그룹 1010">
            <a:extLst>
              <a:ext uri="{FF2B5EF4-FFF2-40B4-BE49-F238E27FC236}">
                <a16:creationId xmlns:a16="http://schemas.microsoft.com/office/drawing/2014/main" id="{1A8F4805-4607-49A5-B454-BCB2E6181AB7}"/>
              </a:ext>
            </a:extLst>
          </p:cNvPr>
          <p:cNvGrpSpPr/>
          <p:nvPr/>
        </p:nvGrpSpPr>
        <p:grpSpPr>
          <a:xfrm>
            <a:off x="11295651" y="6842617"/>
            <a:ext cx="2057765" cy="2057765"/>
            <a:chOff x="11295650" y="7023245"/>
            <a:chExt cx="2057765" cy="2057765"/>
          </a:xfrm>
        </p:grpSpPr>
        <p:pic>
          <p:nvPicPr>
            <p:cNvPr id="32" name="Object 39">
              <a:extLst>
                <a:ext uri="{FF2B5EF4-FFF2-40B4-BE49-F238E27FC236}">
                  <a16:creationId xmlns:a16="http://schemas.microsoft.com/office/drawing/2014/main" id="{56AF7BD2-644E-41C5-A053-B5DF7407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257555" y="5985150"/>
              <a:ext cx="4123810" cy="4123810"/>
            </a:xfrm>
            <a:prstGeom prst="rect">
              <a:avLst/>
            </a:prstGeom>
          </p:spPr>
        </p:pic>
        <p:pic>
          <p:nvPicPr>
            <p:cNvPr id="33" name="Object 40">
              <a:extLst>
                <a:ext uri="{FF2B5EF4-FFF2-40B4-BE49-F238E27FC236}">
                  <a16:creationId xmlns:a16="http://schemas.microsoft.com/office/drawing/2014/main" id="{7DACFC7D-E186-406C-ACC2-963D588D2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295650" y="7023245"/>
              <a:ext cx="2057765" cy="2057765"/>
            </a:xfrm>
            <a:prstGeom prst="rect">
              <a:avLst/>
            </a:prstGeom>
          </p:spPr>
        </p:pic>
      </p:grpSp>
      <p:pic>
        <p:nvPicPr>
          <p:cNvPr id="16" name="Object 43">
            <a:extLst>
              <a:ext uri="{FF2B5EF4-FFF2-40B4-BE49-F238E27FC236}">
                <a16:creationId xmlns:a16="http://schemas.microsoft.com/office/drawing/2014/main" id="{55208F6C-8DA9-428E-BC8A-88D5429EB3C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47625" y="5835168"/>
            <a:ext cx="4123811" cy="4123811"/>
          </a:xfrm>
          <a:prstGeom prst="rect">
            <a:avLst/>
          </a:prstGeom>
          <a:noFill/>
        </p:spPr>
      </p:pic>
      <p:pic>
        <p:nvPicPr>
          <p:cNvPr id="17" name="Object 44">
            <a:extLst>
              <a:ext uri="{FF2B5EF4-FFF2-40B4-BE49-F238E27FC236}">
                <a16:creationId xmlns:a16="http://schemas.microsoft.com/office/drawing/2014/main" id="{47C6DA3D-292A-4C06-BA59-CF1A2CD335F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74946" y="6870498"/>
            <a:ext cx="2057765" cy="2057765"/>
          </a:xfrm>
          <a:prstGeom prst="rect">
            <a:avLst/>
          </a:prstGeom>
        </p:spPr>
      </p:pic>
      <p:sp>
        <p:nvSpPr>
          <p:cNvPr id="18" name="Object 47">
            <a:extLst>
              <a:ext uri="{FF2B5EF4-FFF2-40B4-BE49-F238E27FC236}">
                <a16:creationId xmlns:a16="http://schemas.microsoft.com/office/drawing/2014/main" id="{D825F14B-F957-4255-BDC9-BF93F841C9CC}"/>
              </a:ext>
            </a:extLst>
          </p:cNvPr>
          <p:cNvSpPr txBox="1"/>
          <p:nvPr/>
        </p:nvSpPr>
        <p:spPr>
          <a:xfrm>
            <a:off x="7908678" y="6120900"/>
            <a:ext cx="2460687" cy="46187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b="1" dirty="0">
                <a:solidFill>
                  <a:srgbClr val="AEA1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프리패스</a:t>
            </a:r>
            <a:endParaRPr lang="en-US" sz="3200" dirty="0">
              <a:solidFill>
                <a:srgbClr val="AEA1E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Object 55">
            <a:extLst>
              <a:ext uri="{FF2B5EF4-FFF2-40B4-BE49-F238E27FC236}">
                <a16:creationId xmlns:a16="http://schemas.microsoft.com/office/drawing/2014/main" id="{ECDCD7EC-DCF8-4028-A965-CE000DD8C3CA}"/>
              </a:ext>
            </a:extLst>
          </p:cNvPr>
          <p:cNvSpPr txBox="1"/>
          <p:nvPr/>
        </p:nvSpPr>
        <p:spPr>
          <a:xfrm>
            <a:off x="5364541" y="4144673"/>
            <a:ext cx="1113991" cy="4216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Object 56">
            <a:extLst>
              <a:ext uri="{FF2B5EF4-FFF2-40B4-BE49-F238E27FC236}">
                <a16:creationId xmlns:a16="http://schemas.microsoft.com/office/drawing/2014/main" id="{E3AB5E7B-2077-4C43-8E9B-88AA1C95300C}"/>
              </a:ext>
            </a:extLst>
          </p:cNvPr>
          <p:cNvSpPr txBox="1"/>
          <p:nvPr/>
        </p:nvSpPr>
        <p:spPr>
          <a:xfrm>
            <a:off x="5434035" y="8289883"/>
            <a:ext cx="987344" cy="4072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&amp; UX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Object 63">
            <a:extLst>
              <a:ext uri="{FF2B5EF4-FFF2-40B4-BE49-F238E27FC236}">
                <a16:creationId xmlns:a16="http://schemas.microsoft.com/office/drawing/2014/main" id="{41B49BBB-D4FB-4BA3-AF28-1740F460A30F}"/>
              </a:ext>
            </a:extLst>
          </p:cNvPr>
          <p:cNvSpPr txBox="1"/>
          <p:nvPr/>
        </p:nvSpPr>
        <p:spPr>
          <a:xfrm>
            <a:off x="11402543" y="4073320"/>
            <a:ext cx="1858824" cy="54038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Regular" pitchFamily="34" charset="0"/>
              </a:rPr>
              <a:t>Personalization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Object 67">
            <a:extLst>
              <a:ext uri="{FF2B5EF4-FFF2-40B4-BE49-F238E27FC236}">
                <a16:creationId xmlns:a16="http://schemas.microsoft.com/office/drawing/2014/main" id="{A8EF0512-FE31-41AE-A2AA-B6BFC396DFB4}"/>
              </a:ext>
            </a:extLst>
          </p:cNvPr>
          <p:cNvSpPr txBox="1"/>
          <p:nvPr/>
        </p:nvSpPr>
        <p:spPr>
          <a:xfrm>
            <a:off x="11423839" y="8153568"/>
            <a:ext cx="1816231" cy="44338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Regular" pitchFamily="34" charset="0"/>
              </a:rPr>
              <a:t>Transportation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Object 68">
            <a:extLst>
              <a:ext uri="{FF2B5EF4-FFF2-40B4-BE49-F238E27FC236}">
                <a16:creationId xmlns:a16="http://schemas.microsoft.com/office/drawing/2014/main" id="{593055B1-A99D-4B67-A7B9-16C9F121A5CF}"/>
              </a:ext>
            </a:extLst>
          </p:cNvPr>
          <p:cNvSpPr txBox="1"/>
          <p:nvPr/>
        </p:nvSpPr>
        <p:spPr>
          <a:xfrm>
            <a:off x="1128142" y="3293980"/>
            <a:ext cx="3918913" cy="6954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altLang="ko-KR" sz="2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Regular" pitchFamily="34" charset="0"/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Regular" pitchFamily="34" charset="0"/>
              </a:rPr>
              <a:t>알림을 통한 효율적인 시간 관리</a:t>
            </a:r>
            <a:endParaRPr lang="en-US" altLang="ko-KR" sz="2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Regular" pitchFamily="34" charset="0"/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Regular" pitchFamily="34" charset="0"/>
              </a:rPr>
              <a:t>  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Object 69">
            <a:extLst>
              <a:ext uri="{FF2B5EF4-FFF2-40B4-BE49-F238E27FC236}">
                <a16:creationId xmlns:a16="http://schemas.microsoft.com/office/drawing/2014/main" id="{879D5601-8714-42AB-993F-C148D5A31C39}"/>
              </a:ext>
            </a:extLst>
          </p:cNvPr>
          <p:cNvSpPr txBox="1"/>
          <p:nvPr/>
        </p:nvSpPr>
        <p:spPr>
          <a:xfrm>
            <a:off x="1169602" y="7736699"/>
            <a:ext cx="3918913" cy="593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Regular" pitchFamily="34" charset="0"/>
              </a:rPr>
              <a:t>직관적인 </a:t>
            </a:r>
            <a:r>
              <a:rPr lang="en-US" altLang="ko-KR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Regular" pitchFamily="34" charset="0"/>
              </a:rPr>
              <a:t>UI/UX</a:t>
            </a:r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Regular" pitchFamily="34" charset="0"/>
              </a:rPr>
              <a:t>의 편의성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Object 70">
            <a:extLst>
              <a:ext uri="{FF2B5EF4-FFF2-40B4-BE49-F238E27FC236}">
                <a16:creationId xmlns:a16="http://schemas.microsoft.com/office/drawing/2014/main" id="{15A126F8-CFCA-43AF-BA02-FE205969A18F}"/>
              </a:ext>
            </a:extLst>
          </p:cNvPr>
          <p:cNvSpPr txBox="1"/>
          <p:nvPr/>
        </p:nvSpPr>
        <p:spPr>
          <a:xfrm>
            <a:off x="13248636" y="3485847"/>
            <a:ext cx="3918913" cy="80415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Regular" pitchFamily="34" charset="0"/>
              </a:rPr>
              <a:t>사용자의 특징 분석을 통한</a:t>
            </a:r>
            <a:endParaRPr lang="en-US" altLang="ko-KR" sz="2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Regular" pitchFamily="34" charset="0"/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Regular" pitchFamily="34" charset="0"/>
              </a:rPr>
              <a:t>개인화 맞춤형 서비스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Object 71">
            <a:extLst>
              <a:ext uri="{FF2B5EF4-FFF2-40B4-BE49-F238E27FC236}">
                <a16:creationId xmlns:a16="http://schemas.microsoft.com/office/drawing/2014/main" id="{78C38B15-A090-455A-9D4D-CD4957BA33CD}"/>
              </a:ext>
            </a:extLst>
          </p:cNvPr>
          <p:cNvSpPr txBox="1"/>
          <p:nvPr/>
        </p:nvSpPr>
        <p:spPr>
          <a:xfrm>
            <a:off x="13240070" y="7652505"/>
            <a:ext cx="3918913" cy="719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Regular" pitchFamily="34" charset="0"/>
              </a:rPr>
              <a:t>모든 대중교통을 한눈에</a:t>
            </a:r>
            <a:endParaRPr lang="en-US" altLang="ko-KR" sz="2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Regular" pitchFamily="34" charset="0"/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Regular" pitchFamily="34" charset="0"/>
              </a:rPr>
              <a:t>확인 가능한 통합 서비스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D0DBD5E-3570-4CB3-92C4-81B001E8D3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7514069"/>
            <a:ext cx="593189" cy="59318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3016206-24E1-4242-9A88-84E31A5D50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33" y="7471635"/>
            <a:ext cx="678057" cy="67805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A66F1E-344B-4612-88D0-3843D54A328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702" y="2870906"/>
            <a:ext cx="1400887" cy="14008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A63E036-7495-44EF-9D48-EE94A6C3BB5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49" y="7304463"/>
            <a:ext cx="864473" cy="86447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A9B3D2F-BE34-4CDF-A997-38FC6EBD37D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45" y="3087230"/>
            <a:ext cx="957192" cy="95719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DAC012C-C262-421B-B250-9F36EC87286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21166" y="5044483"/>
            <a:ext cx="1527396" cy="9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0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61FB60-8566-4D05-AAED-665092351F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서비스 흐름도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7FE51C-8914-49C5-AF95-C3FA73F6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CE4F5A8-C316-4A65-B64C-19F9987C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설계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054B8595-AE7C-4673-9EE1-0F09D1F8F9D4}"/>
              </a:ext>
            </a:extLst>
          </p:cNvPr>
          <p:cNvSpPr/>
          <p:nvPr/>
        </p:nvSpPr>
        <p:spPr>
          <a:xfrm>
            <a:off x="8080544" y="7449690"/>
            <a:ext cx="1440000" cy="1440000"/>
          </a:xfrm>
          <a:prstGeom prst="roundRect">
            <a:avLst>
              <a:gd name="adj" fmla="val 4603"/>
            </a:avLst>
          </a:prstGeom>
          <a:solidFill>
            <a:srgbClr val="FDC28A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여부 확인</a:t>
            </a:r>
            <a:endParaRPr lang="en-US" altLang="ko-KR" dirty="0">
              <a:latin typeface="+mn-ea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39B0B4A3-C5BC-434B-9415-5873F2DDC149}"/>
              </a:ext>
            </a:extLst>
          </p:cNvPr>
          <p:cNvSpPr/>
          <p:nvPr/>
        </p:nvSpPr>
        <p:spPr>
          <a:xfrm>
            <a:off x="13781322" y="7444005"/>
            <a:ext cx="1440000" cy="1440000"/>
          </a:xfrm>
          <a:prstGeom prst="roundRect">
            <a:avLst>
              <a:gd name="adj" fmla="val 4603"/>
            </a:avLst>
          </a:prstGeom>
          <a:solidFill>
            <a:srgbClr val="FDC28A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대시보드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알림 등록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A16EF544-CC6D-48EA-B7D5-41BF85E85337}"/>
              </a:ext>
            </a:extLst>
          </p:cNvPr>
          <p:cNvSpPr/>
          <p:nvPr/>
        </p:nvSpPr>
        <p:spPr>
          <a:xfrm>
            <a:off x="9320446" y="2108510"/>
            <a:ext cx="2880000" cy="720000"/>
          </a:xfrm>
          <a:prstGeom prst="roundRect">
            <a:avLst>
              <a:gd name="adj" fmla="val 4603"/>
            </a:avLst>
          </a:prstGeom>
          <a:solidFill>
            <a:srgbClr val="EDB3B2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보행속도 수동 입력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869195A2-B706-4B1E-8F70-CCBE308E987F}"/>
              </a:ext>
            </a:extLst>
          </p:cNvPr>
          <p:cNvSpPr/>
          <p:nvPr/>
        </p:nvSpPr>
        <p:spPr>
          <a:xfrm>
            <a:off x="9320446" y="2976672"/>
            <a:ext cx="2880000" cy="648000"/>
          </a:xfrm>
          <a:prstGeom prst="roundRect">
            <a:avLst>
              <a:gd name="adj" fmla="val 4603"/>
            </a:avLst>
          </a:prstGeom>
          <a:solidFill>
            <a:srgbClr val="EDB3B2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보행속도 측정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782F6BD5-37D6-43F3-A22E-C26DEDE29188}"/>
              </a:ext>
            </a:extLst>
          </p:cNvPr>
          <p:cNvSpPr/>
          <p:nvPr/>
        </p:nvSpPr>
        <p:spPr>
          <a:xfrm>
            <a:off x="9320446" y="3800136"/>
            <a:ext cx="2880000" cy="648000"/>
          </a:xfrm>
          <a:prstGeom prst="roundRect">
            <a:avLst>
              <a:gd name="adj" fmla="val 4603"/>
            </a:avLst>
          </a:prstGeom>
          <a:solidFill>
            <a:srgbClr val="EDB3B2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보행속도 가져오기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타 앱 연동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3AA5F3B-4507-4321-AC71-7EE7401F7E95}"/>
              </a:ext>
            </a:extLst>
          </p:cNvPr>
          <p:cNvSpPr/>
          <p:nvPr/>
        </p:nvSpPr>
        <p:spPr>
          <a:xfrm>
            <a:off x="10210800" y="7443212"/>
            <a:ext cx="2880000" cy="648000"/>
          </a:xfrm>
          <a:prstGeom prst="roundRect">
            <a:avLst>
              <a:gd name="adj" fmla="val 4603"/>
            </a:avLst>
          </a:prstGeom>
          <a:solidFill>
            <a:srgbClr val="FDC28A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사용자 맞춤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경로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출발시간 계산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5EC0DDE5-DE1C-4446-AE42-4E60E8D66192}"/>
              </a:ext>
            </a:extLst>
          </p:cNvPr>
          <p:cNvSpPr/>
          <p:nvPr/>
        </p:nvSpPr>
        <p:spPr>
          <a:xfrm>
            <a:off x="10210800" y="8291858"/>
            <a:ext cx="2880000" cy="648000"/>
          </a:xfrm>
          <a:prstGeom prst="roundRect">
            <a:avLst>
              <a:gd name="adj" fmla="val 4603"/>
            </a:avLst>
          </a:prstGeom>
          <a:solidFill>
            <a:srgbClr val="FDC28A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기본 추천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경로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출발시간 계산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490D1B4-2593-481F-9D8C-5FA705D630C4}"/>
              </a:ext>
            </a:extLst>
          </p:cNvPr>
          <p:cNvSpPr/>
          <p:nvPr/>
        </p:nvSpPr>
        <p:spPr>
          <a:xfrm>
            <a:off x="9298340" y="5152042"/>
            <a:ext cx="1368000" cy="648000"/>
          </a:xfrm>
          <a:prstGeom prst="roundRect">
            <a:avLst>
              <a:gd name="adj" fmla="val 4603"/>
            </a:avLst>
          </a:prstGeom>
          <a:solidFill>
            <a:srgbClr val="EDB3B2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최소환승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977C2F96-4CF5-459B-9E1B-6680B4B82126}"/>
              </a:ext>
            </a:extLst>
          </p:cNvPr>
          <p:cNvSpPr/>
          <p:nvPr/>
        </p:nvSpPr>
        <p:spPr>
          <a:xfrm>
            <a:off x="10818508" y="5152689"/>
            <a:ext cx="1368000" cy="648000"/>
          </a:xfrm>
          <a:prstGeom prst="roundRect">
            <a:avLst>
              <a:gd name="adj" fmla="val 4603"/>
            </a:avLst>
          </a:prstGeom>
          <a:solidFill>
            <a:srgbClr val="EDB3B2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최단시간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1AF1692-16BB-452A-8594-564DD5304A0A}"/>
              </a:ext>
            </a:extLst>
          </p:cNvPr>
          <p:cNvSpPr/>
          <p:nvPr/>
        </p:nvSpPr>
        <p:spPr>
          <a:xfrm>
            <a:off x="10816660" y="5949327"/>
            <a:ext cx="1368621" cy="648000"/>
          </a:xfrm>
          <a:prstGeom prst="roundRect">
            <a:avLst>
              <a:gd name="adj" fmla="val 4603"/>
            </a:avLst>
          </a:prstGeom>
          <a:solidFill>
            <a:srgbClr val="EDB3B2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dirty="0">
                <a:latin typeface="+mn-ea"/>
              </a:rPr>
              <a:t>…</a:t>
            </a:r>
            <a:endParaRPr lang="ko-KR" altLang="en-US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B2D06D21-B3E0-45E4-8153-E8F5F94858E6}"/>
              </a:ext>
            </a:extLst>
          </p:cNvPr>
          <p:cNvSpPr/>
          <p:nvPr/>
        </p:nvSpPr>
        <p:spPr>
          <a:xfrm>
            <a:off x="9299093" y="5948204"/>
            <a:ext cx="1368000" cy="648000"/>
          </a:xfrm>
          <a:prstGeom prst="roundRect">
            <a:avLst>
              <a:gd name="adj" fmla="val 4603"/>
            </a:avLst>
          </a:prstGeom>
          <a:solidFill>
            <a:srgbClr val="EDB3B2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교통수단</a:t>
            </a: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13F32CC-C677-459E-87C1-796D331F47D1}"/>
              </a:ext>
            </a:extLst>
          </p:cNvPr>
          <p:cNvCxnSpPr>
            <a:cxnSpLocks/>
            <a:stCxn id="115" idx="3"/>
            <a:endCxn id="120" idx="1"/>
          </p:cNvCxnSpPr>
          <p:nvPr/>
        </p:nvCxnSpPr>
        <p:spPr>
          <a:xfrm flipV="1">
            <a:off x="4464286" y="3300846"/>
            <a:ext cx="2159615" cy="835968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5AB6AEDA-5B3D-4BBF-8A9D-706A8C215EA5}"/>
              </a:ext>
            </a:extLst>
          </p:cNvPr>
          <p:cNvCxnSpPr>
            <a:cxnSpLocks/>
            <a:stCxn id="115" idx="3"/>
            <a:endCxn id="125" idx="1"/>
          </p:cNvCxnSpPr>
          <p:nvPr/>
        </p:nvCxnSpPr>
        <p:spPr>
          <a:xfrm>
            <a:off x="4464286" y="4136814"/>
            <a:ext cx="2159615" cy="1705446"/>
          </a:xfrm>
          <a:prstGeom prst="bentConnector3">
            <a:avLst>
              <a:gd name="adj1" fmla="val 50000"/>
            </a:avLst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725E00EC-7DCB-49F8-8A7E-F4AAFE840814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 flipV="1">
            <a:off x="8063901" y="2468510"/>
            <a:ext cx="1256545" cy="832336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C7BE53E2-06D1-41A5-A903-4CB8CCC4A35A}"/>
              </a:ext>
            </a:extLst>
          </p:cNvPr>
          <p:cNvCxnSpPr>
            <a:cxnSpLocks/>
            <a:stCxn id="120" idx="3"/>
            <a:endCxn id="86" idx="1"/>
          </p:cNvCxnSpPr>
          <p:nvPr/>
        </p:nvCxnSpPr>
        <p:spPr>
          <a:xfrm flipV="1">
            <a:off x="8063901" y="3300672"/>
            <a:ext cx="1256545" cy="174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DE8D844-CE8B-49BF-A529-36812C72ECB7}"/>
              </a:ext>
            </a:extLst>
          </p:cNvPr>
          <p:cNvCxnSpPr>
            <a:cxnSpLocks/>
            <a:stCxn id="85" idx="3"/>
            <a:endCxn id="130" idx="1"/>
          </p:cNvCxnSpPr>
          <p:nvPr/>
        </p:nvCxnSpPr>
        <p:spPr>
          <a:xfrm>
            <a:off x="12200446" y="2468510"/>
            <a:ext cx="2926166" cy="2402671"/>
          </a:xfrm>
          <a:prstGeom prst="bentConnector3">
            <a:avLst>
              <a:gd name="adj1" fmla="val 50000"/>
            </a:avLst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F99150DF-E3C7-42DA-9817-F5C008FA5A5D}"/>
              </a:ext>
            </a:extLst>
          </p:cNvPr>
          <p:cNvCxnSpPr>
            <a:cxnSpLocks/>
            <a:stCxn id="110" idx="3"/>
            <a:endCxn id="115" idx="1"/>
          </p:cNvCxnSpPr>
          <p:nvPr/>
        </p:nvCxnSpPr>
        <p:spPr>
          <a:xfrm flipV="1">
            <a:off x="2127902" y="4136814"/>
            <a:ext cx="896384" cy="1767232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9A8C49E6-5200-4175-BDBC-0480752A5E4E}"/>
              </a:ext>
            </a:extLst>
          </p:cNvPr>
          <p:cNvCxnSpPr>
            <a:cxnSpLocks/>
            <a:stCxn id="110" idx="3"/>
            <a:endCxn id="146" idx="1"/>
          </p:cNvCxnSpPr>
          <p:nvPr/>
        </p:nvCxnSpPr>
        <p:spPr>
          <a:xfrm>
            <a:off x="2127902" y="5904046"/>
            <a:ext cx="894406" cy="2259166"/>
          </a:xfrm>
          <a:prstGeom prst="bentConnector3">
            <a:avLst>
              <a:gd name="adj1" fmla="val 50000"/>
            </a:avLst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0986CCB0-14B7-4D9E-93C5-23407C53B163}"/>
              </a:ext>
            </a:extLst>
          </p:cNvPr>
          <p:cNvCxnSpPr>
            <a:cxnSpLocks/>
            <a:stCxn id="83" idx="3"/>
            <a:endCxn id="88" idx="1"/>
          </p:cNvCxnSpPr>
          <p:nvPr/>
        </p:nvCxnSpPr>
        <p:spPr>
          <a:xfrm flipV="1">
            <a:off x="9520544" y="7767212"/>
            <a:ext cx="690256" cy="402478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B2D19B7-345A-41C0-BE1D-8F6B7623357C}"/>
              </a:ext>
            </a:extLst>
          </p:cNvPr>
          <p:cNvCxnSpPr>
            <a:cxnSpLocks/>
            <a:stCxn id="83" idx="3"/>
            <a:endCxn id="89" idx="1"/>
          </p:cNvCxnSpPr>
          <p:nvPr/>
        </p:nvCxnSpPr>
        <p:spPr>
          <a:xfrm>
            <a:off x="9520544" y="8169690"/>
            <a:ext cx="690256" cy="446168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01FA72A5-D09C-406D-8AB9-B4E52C11F16F}"/>
              </a:ext>
            </a:extLst>
          </p:cNvPr>
          <p:cNvCxnSpPr>
            <a:cxnSpLocks/>
            <a:stCxn id="88" idx="3"/>
            <a:endCxn id="84" idx="1"/>
          </p:cNvCxnSpPr>
          <p:nvPr/>
        </p:nvCxnSpPr>
        <p:spPr>
          <a:xfrm>
            <a:off x="13090800" y="7767212"/>
            <a:ext cx="690522" cy="396793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4A1F6B9D-2A79-459F-86F3-936AB7B3D74A}"/>
              </a:ext>
            </a:extLst>
          </p:cNvPr>
          <p:cNvCxnSpPr>
            <a:cxnSpLocks/>
            <a:stCxn id="89" idx="3"/>
            <a:endCxn id="84" idx="1"/>
          </p:cNvCxnSpPr>
          <p:nvPr/>
        </p:nvCxnSpPr>
        <p:spPr>
          <a:xfrm flipV="1">
            <a:off x="13090800" y="8164005"/>
            <a:ext cx="690522" cy="451853"/>
          </a:xfrm>
          <a:prstGeom prst="bentConnector3">
            <a:avLst>
              <a:gd name="adj1" fmla="val 50000"/>
            </a:avLst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8AAC361A-4BC7-437E-AA3C-7C315FBD9835}"/>
              </a:ext>
            </a:extLst>
          </p:cNvPr>
          <p:cNvCxnSpPr>
            <a:cxnSpLocks/>
            <a:stCxn id="84" idx="3"/>
            <a:endCxn id="141" idx="1"/>
          </p:cNvCxnSpPr>
          <p:nvPr/>
        </p:nvCxnSpPr>
        <p:spPr>
          <a:xfrm flipV="1">
            <a:off x="15221322" y="8163212"/>
            <a:ext cx="445093" cy="793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21C791F3-3868-4084-AD56-18C2523753B0}"/>
              </a:ext>
            </a:extLst>
          </p:cNvPr>
          <p:cNvCxnSpPr>
            <a:cxnSpLocks/>
            <a:stCxn id="132" idx="2"/>
            <a:endCxn id="88" idx="0"/>
          </p:cNvCxnSpPr>
          <p:nvPr/>
        </p:nvCxnSpPr>
        <p:spPr>
          <a:xfrm rot="5400000">
            <a:off x="13009135" y="4605735"/>
            <a:ext cx="1479142" cy="4195812"/>
          </a:xfrm>
          <a:prstGeom prst="bentConnector3">
            <a:avLst>
              <a:gd name="adj1" fmla="val 69625"/>
            </a:avLst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69AA303-6F19-4C0E-9176-0768A7993C14}"/>
              </a:ext>
            </a:extLst>
          </p:cNvPr>
          <p:cNvSpPr/>
          <p:nvPr/>
        </p:nvSpPr>
        <p:spPr>
          <a:xfrm>
            <a:off x="5227141" y="7449689"/>
            <a:ext cx="2160000" cy="648000"/>
          </a:xfrm>
          <a:prstGeom prst="roundRect">
            <a:avLst>
              <a:gd name="adj" fmla="val 4603"/>
            </a:avLst>
          </a:prstGeom>
          <a:solidFill>
            <a:srgbClr val="FDC28A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경로 정보 입력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359F2B5-FEB9-4233-A4CD-201AD374D2EB}"/>
              </a:ext>
            </a:extLst>
          </p:cNvPr>
          <p:cNvSpPr/>
          <p:nvPr/>
        </p:nvSpPr>
        <p:spPr>
          <a:xfrm>
            <a:off x="5227141" y="8217339"/>
            <a:ext cx="2160000" cy="648000"/>
          </a:xfrm>
          <a:prstGeom prst="roundRect">
            <a:avLst>
              <a:gd name="adj" fmla="val 4603"/>
            </a:avLst>
          </a:prstGeom>
          <a:solidFill>
            <a:srgbClr val="FDC28A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dirty="0">
                <a:latin typeface="+mn-ea"/>
              </a:rPr>
              <a:t>정류장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역 입력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028C812-C680-4646-9334-F98F4A289D84}"/>
              </a:ext>
            </a:extLst>
          </p:cNvPr>
          <p:cNvGrpSpPr/>
          <p:nvPr/>
        </p:nvGrpSpPr>
        <p:grpSpPr>
          <a:xfrm>
            <a:off x="687902" y="4916153"/>
            <a:ext cx="1440000" cy="1707893"/>
            <a:chOff x="855138" y="5094327"/>
            <a:chExt cx="1440000" cy="1707893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D0C13CB6-FCAC-40D7-BA67-546975631A2B}"/>
                </a:ext>
              </a:extLst>
            </p:cNvPr>
            <p:cNvSpPr/>
            <p:nvPr/>
          </p:nvSpPr>
          <p:spPr>
            <a:xfrm>
              <a:off x="855138" y="5362220"/>
              <a:ext cx="1440000" cy="1440000"/>
            </a:xfrm>
            <a:prstGeom prst="roundRect">
              <a:avLst>
                <a:gd name="adj" fmla="val 4603"/>
              </a:avLst>
            </a:prstGeom>
            <a:solidFill>
              <a:srgbClr val="AEA1EA"/>
            </a:solidFill>
            <a:ln>
              <a:noFill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altLang="ko-KR" dirty="0">
                <a:latin typeface="+mn-ea"/>
              </a:endParaRPr>
            </a:p>
            <a:p>
              <a:pPr algn="ctr"/>
              <a:r>
                <a:rPr lang="ko-KR" altLang="en-US" dirty="0">
                  <a:latin typeface="+mn-ea"/>
                </a:rPr>
                <a:t>앱 실행</a:t>
              </a:r>
              <a:endParaRPr lang="en-US" altLang="ko-KR" dirty="0">
                <a:latin typeface="+mn-ea"/>
              </a:endParaRP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91178D41-E37B-4218-8A55-119FC1403AE7}"/>
                </a:ext>
              </a:extLst>
            </p:cNvPr>
            <p:cNvGrpSpPr/>
            <p:nvPr/>
          </p:nvGrpSpPr>
          <p:grpSpPr>
            <a:xfrm>
              <a:off x="1209448" y="5094327"/>
              <a:ext cx="720000" cy="720000"/>
              <a:chOff x="3356803" y="969840"/>
              <a:chExt cx="1080000" cy="1080000"/>
            </a:xfrm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251AE2AB-D096-4EAC-B42B-D6068D852420}"/>
                  </a:ext>
                </a:extLst>
              </p:cNvPr>
              <p:cNvSpPr/>
              <p:nvPr/>
            </p:nvSpPr>
            <p:spPr>
              <a:xfrm>
                <a:off x="3356803" y="969840"/>
                <a:ext cx="1080000" cy="1080000"/>
              </a:xfrm>
              <a:prstGeom prst="roundRect">
                <a:avLst>
                  <a:gd name="adj" fmla="val 46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  <a:softEdge rad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altLang="ko-KR" sz="1600" dirty="0">
                  <a:latin typeface="+mn-ea"/>
                </a:endParaRPr>
              </a:p>
            </p:txBody>
          </p:sp>
          <p:pic>
            <p:nvPicPr>
              <p:cNvPr id="113" name="그래픽 112" descr="스마트폰">
                <a:extLst>
                  <a:ext uri="{FF2B5EF4-FFF2-40B4-BE49-F238E27FC236}">
                    <a16:creationId xmlns:a16="http://schemas.microsoft.com/office/drawing/2014/main" id="{2AC5D868-EEAC-41D6-8049-C7F201B28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44448" y="105264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27281BAF-A25F-466D-8632-083BCC59829B}"/>
              </a:ext>
            </a:extLst>
          </p:cNvPr>
          <p:cNvGrpSpPr/>
          <p:nvPr/>
        </p:nvGrpSpPr>
        <p:grpSpPr>
          <a:xfrm>
            <a:off x="3024286" y="3083219"/>
            <a:ext cx="1440000" cy="1773595"/>
            <a:chOff x="3622191" y="3168347"/>
            <a:chExt cx="1440000" cy="1773595"/>
          </a:xfrm>
          <a:solidFill>
            <a:srgbClr val="EDB3B2"/>
          </a:solidFill>
        </p:grpSpPr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40B9828A-9DB6-4CBE-83F7-60EC1C11333E}"/>
                </a:ext>
              </a:extLst>
            </p:cNvPr>
            <p:cNvSpPr/>
            <p:nvPr/>
          </p:nvSpPr>
          <p:spPr>
            <a:xfrm>
              <a:off x="3622191" y="3501942"/>
              <a:ext cx="1440000" cy="1440000"/>
            </a:xfrm>
            <a:prstGeom prst="roundRect">
              <a:avLst>
                <a:gd name="adj" fmla="val 4603"/>
              </a:avLst>
            </a:prstGeom>
            <a:grpFill/>
            <a:ln>
              <a:noFill/>
            </a:ln>
            <a:effectLst>
              <a:outerShdw blurRad="76200" dist="76200" dir="2700000" sx="101000" sy="101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altLang="ko-KR" dirty="0">
                <a:latin typeface="+mn-ea"/>
              </a:endParaRPr>
            </a:p>
            <a:p>
              <a:pPr algn="ctr"/>
              <a:r>
                <a:rPr lang="ko-KR" altLang="en-US" dirty="0">
                  <a:latin typeface="+mn-ea"/>
                </a:rPr>
                <a:t>사용자</a:t>
              </a:r>
              <a:endParaRPr lang="en-US" altLang="ko-KR" dirty="0">
                <a:latin typeface="+mn-ea"/>
              </a:endParaRPr>
            </a:p>
            <a:p>
              <a:pPr algn="ctr"/>
              <a:r>
                <a:rPr lang="ko-KR" altLang="en-US" dirty="0">
                  <a:latin typeface="+mn-ea"/>
                </a:rPr>
                <a:t>정보 설정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4C37DE2-DB2D-493D-86E6-2DE688BFF9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982191" y="3168347"/>
              <a:ext cx="720000" cy="720000"/>
              <a:chOff x="3122357" y="2845185"/>
              <a:chExt cx="1080000" cy="1080000"/>
            </a:xfrm>
            <a:grpFill/>
          </p:grpSpPr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D5DF53B1-DD99-464D-A4E6-699A1E5603BF}"/>
                  </a:ext>
                </a:extLst>
              </p:cNvPr>
              <p:cNvSpPr/>
              <p:nvPr/>
            </p:nvSpPr>
            <p:spPr>
              <a:xfrm>
                <a:off x="3122357" y="2845185"/>
                <a:ext cx="1080000" cy="1080000"/>
              </a:xfrm>
              <a:prstGeom prst="roundRect">
                <a:avLst>
                  <a:gd name="adj" fmla="val 46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  <a:softEdge rad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altLang="ko-KR" sz="1600" dirty="0">
                  <a:latin typeface="+mn-ea"/>
                </a:endParaRPr>
              </a:p>
            </p:txBody>
          </p:sp>
          <p:pic>
            <p:nvPicPr>
              <p:cNvPr id="118" name="그래픽 117" descr="교사">
                <a:extLst>
                  <a:ext uri="{FF2B5EF4-FFF2-40B4-BE49-F238E27FC236}">
                    <a16:creationId xmlns:a16="http://schemas.microsoft.com/office/drawing/2014/main" id="{A2253679-D925-440A-B550-56E958257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02191" y="290468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3B7BB83-2710-4630-BBD3-014B746368D4}"/>
              </a:ext>
            </a:extLst>
          </p:cNvPr>
          <p:cNvGrpSpPr/>
          <p:nvPr/>
        </p:nvGrpSpPr>
        <p:grpSpPr>
          <a:xfrm>
            <a:off x="6623901" y="2247205"/>
            <a:ext cx="1440000" cy="1773641"/>
            <a:chOff x="6596837" y="2215126"/>
            <a:chExt cx="1440000" cy="1773641"/>
          </a:xfrm>
          <a:solidFill>
            <a:srgbClr val="EDB3B2"/>
          </a:solidFill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BB326C39-4C1B-4939-9D8B-8F66EBE24DE2}"/>
                </a:ext>
              </a:extLst>
            </p:cNvPr>
            <p:cNvSpPr/>
            <p:nvPr/>
          </p:nvSpPr>
          <p:spPr>
            <a:xfrm>
              <a:off x="6596837" y="2548767"/>
              <a:ext cx="1440000" cy="1440000"/>
            </a:xfrm>
            <a:prstGeom prst="roundRect">
              <a:avLst>
                <a:gd name="adj" fmla="val 4603"/>
              </a:avLst>
            </a:prstGeom>
            <a:grpFill/>
            <a:ln>
              <a:noFill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altLang="ko-KR" dirty="0">
                <a:latin typeface="+mn-ea"/>
              </a:endParaRPr>
            </a:p>
            <a:p>
              <a:pPr algn="ctr"/>
              <a:r>
                <a:rPr lang="ko-KR" altLang="en-US" dirty="0">
                  <a:latin typeface="+mn-ea"/>
                </a:rPr>
                <a:t>보행속도</a:t>
              </a:r>
              <a:endParaRPr lang="en-US" altLang="ko-KR" dirty="0">
                <a:latin typeface="+mn-ea"/>
              </a:endParaRPr>
            </a:p>
            <a:p>
              <a:pPr algn="ctr"/>
              <a:r>
                <a:rPr lang="ko-KR" altLang="en-US" dirty="0">
                  <a:latin typeface="+mn-ea"/>
                </a:rPr>
                <a:t>등록</a:t>
              </a:r>
              <a:endParaRPr lang="en-US" altLang="ko-KR" dirty="0">
                <a:latin typeface="+mn-ea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0AD2E0D2-43CB-4A1B-8CDC-384FC6C4F9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6837" y="2215126"/>
              <a:ext cx="720000" cy="720000"/>
              <a:chOff x="3635584" y="1028127"/>
              <a:chExt cx="1080000" cy="1080000"/>
            </a:xfrm>
            <a:grpFill/>
          </p:grpSpPr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E5D36F37-53B7-4D59-8026-FF8DA96EF884}"/>
                  </a:ext>
                </a:extLst>
              </p:cNvPr>
              <p:cNvSpPr/>
              <p:nvPr/>
            </p:nvSpPr>
            <p:spPr>
              <a:xfrm>
                <a:off x="3635584" y="1028127"/>
                <a:ext cx="1080000" cy="1080000"/>
              </a:xfrm>
              <a:prstGeom prst="roundRect">
                <a:avLst>
                  <a:gd name="adj" fmla="val 46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  <a:softEdge rad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altLang="ko-KR" sz="1600" dirty="0">
                  <a:latin typeface="+mn-ea"/>
                </a:endParaRPr>
              </a:p>
            </p:txBody>
          </p:sp>
          <p:pic>
            <p:nvPicPr>
              <p:cNvPr id="123" name="그래픽 122" descr="발">
                <a:extLst>
                  <a:ext uri="{FF2B5EF4-FFF2-40B4-BE49-F238E27FC236}">
                    <a16:creationId xmlns:a16="http://schemas.microsoft.com/office/drawing/2014/main" id="{0269FEB8-EE7D-4D99-B613-EDC682CC2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18382" y="108865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EFA6171-7145-4746-BB4E-67630BDF3471}"/>
              </a:ext>
            </a:extLst>
          </p:cNvPr>
          <p:cNvGrpSpPr/>
          <p:nvPr/>
        </p:nvGrpSpPr>
        <p:grpSpPr>
          <a:xfrm>
            <a:off x="6623901" y="4781337"/>
            <a:ext cx="1440000" cy="1780923"/>
            <a:chOff x="6592055" y="4264471"/>
            <a:chExt cx="1440000" cy="1780923"/>
          </a:xfrm>
          <a:solidFill>
            <a:srgbClr val="EDB3B2"/>
          </a:solidFill>
        </p:grpSpPr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9F9E0ED0-1AEA-48FB-9CD7-3B1EA5B0B2AC}"/>
                </a:ext>
              </a:extLst>
            </p:cNvPr>
            <p:cNvSpPr/>
            <p:nvPr/>
          </p:nvSpPr>
          <p:spPr>
            <a:xfrm>
              <a:off x="6592055" y="4605394"/>
              <a:ext cx="1440000" cy="1440000"/>
            </a:xfrm>
            <a:prstGeom prst="roundRect">
              <a:avLst>
                <a:gd name="adj" fmla="val 4603"/>
              </a:avLst>
            </a:prstGeom>
            <a:grpFill/>
            <a:ln>
              <a:noFill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altLang="ko-KR" dirty="0">
                <a:latin typeface="+mn-ea"/>
              </a:endParaRPr>
            </a:p>
            <a:p>
              <a:pPr algn="ctr"/>
              <a:r>
                <a:rPr lang="ko-KR" altLang="en-US" dirty="0">
                  <a:latin typeface="+mn-ea"/>
                </a:rPr>
                <a:t>추가정보</a:t>
              </a:r>
              <a:endParaRPr lang="en-US" altLang="ko-KR" dirty="0">
                <a:latin typeface="+mn-ea"/>
              </a:endParaRPr>
            </a:p>
            <a:p>
              <a:pPr algn="ctr"/>
              <a:r>
                <a:rPr lang="ko-KR" altLang="en-US" dirty="0">
                  <a:latin typeface="+mn-ea"/>
                </a:rPr>
                <a:t>등록</a:t>
              </a:r>
              <a:endParaRPr lang="en-US" altLang="ko-KR" dirty="0">
                <a:latin typeface="+mn-ea"/>
              </a:endParaRPr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999A81CD-CAA9-4088-8425-1234E35D100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52601" y="4264471"/>
              <a:ext cx="720000" cy="720000"/>
              <a:chOff x="1061060" y="1275122"/>
              <a:chExt cx="1080000" cy="1080000"/>
            </a:xfrm>
            <a:grpFill/>
          </p:grpSpPr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57F73CE2-1AF1-4A28-BB49-DC5F488341A6}"/>
                  </a:ext>
                </a:extLst>
              </p:cNvPr>
              <p:cNvSpPr/>
              <p:nvPr/>
            </p:nvSpPr>
            <p:spPr>
              <a:xfrm>
                <a:off x="1061060" y="1275122"/>
                <a:ext cx="1080000" cy="1080000"/>
              </a:xfrm>
              <a:prstGeom prst="roundRect">
                <a:avLst>
                  <a:gd name="adj" fmla="val 46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  <a:softEdge rad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altLang="ko-KR" sz="1600" dirty="0">
                  <a:latin typeface="+mn-ea"/>
                </a:endParaRPr>
              </a:p>
            </p:txBody>
          </p:sp>
          <p:pic>
            <p:nvPicPr>
              <p:cNvPr id="128" name="그래픽 127" descr="정보">
                <a:extLst>
                  <a:ext uri="{FF2B5EF4-FFF2-40B4-BE49-F238E27FC236}">
                    <a16:creationId xmlns:a16="http://schemas.microsoft.com/office/drawing/2014/main" id="{304AB651-5529-473C-9FB9-03F14651F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35325" y="133564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DB668133-B6E8-4F0E-910E-6C2F14959336}"/>
              </a:ext>
            </a:extLst>
          </p:cNvPr>
          <p:cNvGrpSpPr/>
          <p:nvPr/>
        </p:nvGrpSpPr>
        <p:grpSpPr>
          <a:xfrm>
            <a:off x="15126612" y="4151181"/>
            <a:ext cx="1440000" cy="1812889"/>
            <a:chOff x="14625643" y="3190413"/>
            <a:chExt cx="1440000" cy="1812889"/>
          </a:xfrm>
          <a:solidFill>
            <a:srgbClr val="EDB3B2"/>
          </a:solidFill>
        </p:grpSpPr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1FE5E0F7-5E48-4C79-A3DD-C89719606CF6}"/>
                </a:ext>
              </a:extLst>
            </p:cNvPr>
            <p:cNvSpPr/>
            <p:nvPr/>
          </p:nvSpPr>
          <p:spPr>
            <a:xfrm>
              <a:off x="14625643" y="3190413"/>
              <a:ext cx="1440000" cy="1440000"/>
            </a:xfrm>
            <a:prstGeom prst="roundRect">
              <a:avLst>
                <a:gd name="adj" fmla="val 4603"/>
              </a:avLst>
            </a:prstGeom>
            <a:grpFill/>
            <a:ln>
              <a:noFill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ko-KR" altLang="en-US" dirty="0">
                  <a:latin typeface="+mn-ea"/>
                </a:rPr>
                <a:t>사용자</a:t>
              </a:r>
              <a:endParaRPr lang="en-US" altLang="ko-KR" dirty="0">
                <a:latin typeface="+mn-ea"/>
              </a:endParaRPr>
            </a:p>
            <a:p>
              <a:pPr algn="ctr"/>
              <a:r>
                <a:rPr lang="ko-KR" altLang="en-US" dirty="0">
                  <a:latin typeface="+mn-ea"/>
                </a:rPr>
                <a:t>정보 저장</a:t>
              </a:r>
              <a:endParaRPr lang="en-US" altLang="ko-KR" dirty="0">
                <a:latin typeface="+mn-ea"/>
              </a:endParaRP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ABD8E7C-886E-4775-BD77-E3DB7D8CE8B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985643" y="4283302"/>
              <a:ext cx="720000" cy="720000"/>
              <a:chOff x="4946427" y="1727364"/>
              <a:chExt cx="1080000" cy="1080000"/>
            </a:xfrm>
            <a:grpFill/>
          </p:grpSpPr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B4013488-0641-444A-83AF-C84F192BF57D}"/>
                  </a:ext>
                </a:extLst>
              </p:cNvPr>
              <p:cNvSpPr/>
              <p:nvPr/>
            </p:nvSpPr>
            <p:spPr>
              <a:xfrm>
                <a:off x="4946427" y="1727364"/>
                <a:ext cx="1080000" cy="1080000"/>
              </a:xfrm>
              <a:prstGeom prst="roundRect">
                <a:avLst>
                  <a:gd name="adj" fmla="val 46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  <a:softEdge rad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altLang="ko-KR" sz="1600" dirty="0">
                  <a:latin typeface="+mn-ea"/>
                </a:endParaRPr>
              </a:p>
            </p:txBody>
          </p:sp>
          <p:pic>
            <p:nvPicPr>
              <p:cNvPr id="133" name="그래픽 132" descr="사원증">
                <a:extLst>
                  <a:ext uri="{FF2B5EF4-FFF2-40B4-BE49-F238E27FC236}">
                    <a16:creationId xmlns:a16="http://schemas.microsoft.com/office/drawing/2014/main" id="{4A651885-C69E-46E8-AA7B-A0DEAE2AF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34182" y="1783056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623A5016-189E-4B59-98E4-C3425B4B7CF9}"/>
              </a:ext>
            </a:extLst>
          </p:cNvPr>
          <p:cNvCxnSpPr>
            <a:cxnSpLocks/>
            <a:stCxn id="146" idx="3"/>
            <a:endCxn id="107" idx="1"/>
          </p:cNvCxnSpPr>
          <p:nvPr/>
        </p:nvCxnSpPr>
        <p:spPr>
          <a:xfrm flipV="1">
            <a:off x="4462308" y="7773689"/>
            <a:ext cx="764833" cy="389523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8BC9AEC-EC9B-4B1C-8A21-337AFC478C56}"/>
              </a:ext>
            </a:extLst>
          </p:cNvPr>
          <p:cNvCxnSpPr>
            <a:cxnSpLocks/>
            <a:stCxn id="146" idx="3"/>
            <a:endCxn id="108" idx="1"/>
          </p:cNvCxnSpPr>
          <p:nvPr/>
        </p:nvCxnSpPr>
        <p:spPr>
          <a:xfrm>
            <a:off x="4462308" y="8163212"/>
            <a:ext cx="764833" cy="378127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71F19690-96EC-417F-B234-9B4BC9328C1D}"/>
              </a:ext>
            </a:extLst>
          </p:cNvPr>
          <p:cNvCxnSpPr>
            <a:cxnSpLocks/>
            <a:stCxn id="107" idx="3"/>
            <a:endCxn id="83" idx="1"/>
          </p:cNvCxnSpPr>
          <p:nvPr/>
        </p:nvCxnSpPr>
        <p:spPr>
          <a:xfrm>
            <a:off x="7387141" y="7773689"/>
            <a:ext cx="693403" cy="396001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12ADEEA7-F825-4090-A7FC-DF4C2C8E8D23}"/>
              </a:ext>
            </a:extLst>
          </p:cNvPr>
          <p:cNvCxnSpPr>
            <a:stCxn id="108" idx="3"/>
            <a:endCxn id="83" idx="1"/>
          </p:cNvCxnSpPr>
          <p:nvPr/>
        </p:nvCxnSpPr>
        <p:spPr>
          <a:xfrm flipV="1">
            <a:off x="7387141" y="8169690"/>
            <a:ext cx="693403" cy="371649"/>
          </a:xfrm>
          <a:prstGeom prst="bentConnector3">
            <a:avLst/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A81727FD-C6FC-4FAB-B387-3BD8D3191C61}"/>
              </a:ext>
            </a:extLst>
          </p:cNvPr>
          <p:cNvCxnSpPr>
            <a:stCxn id="90" idx="3"/>
            <a:endCxn id="91" idx="1"/>
          </p:cNvCxnSpPr>
          <p:nvPr/>
        </p:nvCxnSpPr>
        <p:spPr>
          <a:xfrm>
            <a:off x="10666340" y="5476042"/>
            <a:ext cx="152168" cy="6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9F34E276-CC04-4F30-B900-5D3C33140443}"/>
              </a:ext>
            </a:extLst>
          </p:cNvPr>
          <p:cNvCxnSpPr>
            <a:stCxn id="93" idx="3"/>
            <a:endCxn id="92" idx="1"/>
          </p:cNvCxnSpPr>
          <p:nvPr/>
        </p:nvCxnSpPr>
        <p:spPr>
          <a:xfrm>
            <a:off x="10667093" y="6272204"/>
            <a:ext cx="149567" cy="11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72E8F9B-2AE8-499C-B184-1333A306682C}"/>
              </a:ext>
            </a:extLst>
          </p:cNvPr>
          <p:cNvGrpSpPr/>
          <p:nvPr/>
        </p:nvGrpSpPr>
        <p:grpSpPr>
          <a:xfrm>
            <a:off x="15666415" y="7443212"/>
            <a:ext cx="1440000" cy="1800000"/>
            <a:chOff x="15017905" y="7182878"/>
            <a:chExt cx="1440000" cy="1800000"/>
          </a:xfrm>
          <a:solidFill>
            <a:srgbClr val="FDC28A"/>
          </a:solidFill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DF1A90C7-5DE4-47F4-B182-D1BAB444A1F5}"/>
                </a:ext>
              </a:extLst>
            </p:cNvPr>
            <p:cNvSpPr/>
            <p:nvPr/>
          </p:nvSpPr>
          <p:spPr>
            <a:xfrm>
              <a:off x="15017905" y="7182878"/>
              <a:ext cx="1440000" cy="1440000"/>
            </a:xfrm>
            <a:prstGeom prst="roundRect">
              <a:avLst>
                <a:gd name="adj" fmla="val 4603"/>
              </a:avLst>
            </a:prstGeom>
            <a:grpFill/>
            <a:ln>
              <a:noFill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ko-KR" altLang="en-US" dirty="0">
                  <a:latin typeface="+mn-ea"/>
                </a:rPr>
                <a:t>출발시간</a:t>
              </a:r>
              <a:endParaRPr lang="en-US" altLang="ko-KR" dirty="0">
                <a:latin typeface="+mn-ea"/>
              </a:endParaRPr>
            </a:p>
            <a:p>
              <a:pPr algn="ctr"/>
              <a:r>
                <a:rPr lang="ko-KR" altLang="en-US" dirty="0">
                  <a:latin typeface="+mn-ea"/>
                </a:rPr>
                <a:t>푸시</a:t>
              </a:r>
              <a:r>
                <a:rPr lang="en-US" altLang="ko-KR" dirty="0">
                  <a:latin typeface="+mn-ea"/>
                </a:rPr>
                <a:t> </a:t>
              </a:r>
              <a:r>
                <a:rPr lang="ko-KR" altLang="en-US" dirty="0">
                  <a:latin typeface="+mn-ea"/>
                </a:rPr>
                <a:t>알림</a:t>
              </a:r>
              <a:endParaRPr lang="en-US" altLang="ko-KR" dirty="0">
                <a:latin typeface="+mn-ea"/>
              </a:endParaRPr>
            </a:p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DB1633F-17E7-44BF-B091-ECBD814278A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5377905" y="8262878"/>
              <a:ext cx="720000" cy="720000"/>
              <a:chOff x="1299899" y="714780"/>
              <a:chExt cx="1080000" cy="1080000"/>
            </a:xfrm>
            <a:grpFill/>
          </p:grpSpPr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B92FBA0D-3FFA-4A56-B8E0-8E50F46232C3}"/>
                  </a:ext>
                </a:extLst>
              </p:cNvPr>
              <p:cNvSpPr/>
              <p:nvPr/>
            </p:nvSpPr>
            <p:spPr>
              <a:xfrm>
                <a:off x="1299899" y="714780"/>
                <a:ext cx="1080000" cy="1080000"/>
              </a:xfrm>
              <a:prstGeom prst="roundRect">
                <a:avLst>
                  <a:gd name="adj" fmla="val 46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  <a:softEdge rad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altLang="ko-KR" sz="1600" dirty="0">
                  <a:latin typeface="+mn-ea"/>
                </a:endParaRPr>
              </a:p>
            </p:txBody>
          </p:sp>
          <p:pic>
            <p:nvPicPr>
              <p:cNvPr id="144" name="그래픽 124" descr="걷기">
                <a:extLst>
                  <a:ext uri="{FF2B5EF4-FFF2-40B4-BE49-F238E27FC236}">
                    <a16:creationId xmlns:a16="http://schemas.microsoft.com/office/drawing/2014/main" id="{60E88FB0-61E1-4750-8A08-872D4403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2699" y="807297"/>
                <a:ext cx="914400" cy="9144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94A4ED58-3AB5-4E4B-BCC8-E4790EF8208A}"/>
              </a:ext>
            </a:extLst>
          </p:cNvPr>
          <p:cNvGrpSpPr/>
          <p:nvPr/>
        </p:nvGrpSpPr>
        <p:grpSpPr>
          <a:xfrm>
            <a:off x="3022308" y="7131497"/>
            <a:ext cx="1440000" cy="1751715"/>
            <a:chOff x="3302013" y="6533222"/>
            <a:chExt cx="1440000" cy="1751715"/>
          </a:xfrm>
          <a:solidFill>
            <a:srgbClr val="FDC28A"/>
          </a:solidFill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7F2158E-CD88-453A-BC8E-8E36F376A7AC}"/>
                </a:ext>
              </a:extLst>
            </p:cNvPr>
            <p:cNvSpPr/>
            <p:nvPr/>
          </p:nvSpPr>
          <p:spPr>
            <a:xfrm>
              <a:off x="3302013" y="6844937"/>
              <a:ext cx="1440000" cy="1440000"/>
            </a:xfrm>
            <a:prstGeom prst="roundRect">
              <a:avLst>
                <a:gd name="adj" fmla="val 4603"/>
              </a:avLst>
            </a:prstGeom>
            <a:grpFill/>
            <a:ln>
              <a:noFill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altLang="ko-KR" dirty="0">
                <a:latin typeface="+mn-ea"/>
              </a:endParaRPr>
            </a:p>
            <a:p>
              <a:pPr algn="ctr"/>
              <a:r>
                <a:rPr lang="ko-KR" altLang="en-US" dirty="0">
                  <a:latin typeface="+mn-ea"/>
                </a:rPr>
                <a:t>알림 추가</a:t>
              </a:r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7C51C8F-0D28-411B-A306-F5E5A42AC050}"/>
                </a:ext>
              </a:extLst>
            </p:cNvPr>
            <p:cNvGrpSpPr>
              <a:grpSpLocks/>
            </p:cNvGrpSpPr>
            <p:nvPr/>
          </p:nvGrpSpPr>
          <p:grpSpPr>
            <a:xfrm>
              <a:off x="3604707" y="6533222"/>
              <a:ext cx="789798" cy="720000"/>
              <a:chOff x="3742314" y="8764394"/>
              <a:chExt cx="876134" cy="798706"/>
            </a:xfrm>
            <a:grpFill/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5C4C243F-2EE0-4295-89B8-FEBD9FBFAECA}"/>
                  </a:ext>
                </a:extLst>
              </p:cNvPr>
              <p:cNvGrpSpPr/>
              <p:nvPr/>
            </p:nvGrpSpPr>
            <p:grpSpPr>
              <a:xfrm>
                <a:off x="3742314" y="8764394"/>
                <a:ext cx="866392" cy="798706"/>
                <a:chOff x="11372098" y="1042189"/>
                <a:chExt cx="1171524" cy="1080000"/>
              </a:xfrm>
              <a:grpFill/>
            </p:grpSpPr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D8E29AF5-B8C5-4D5C-877A-E26F3E4C7B85}"/>
                    </a:ext>
                  </a:extLst>
                </p:cNvPr>
                <p:cNvSpPr/>
                <p:nvPr/>
              </p:nvSpPr>
              <p:spPr>
                <a:xfrm>
                  <a:off x="11463622" y="1042189"/>
                  <a:ext cx="1080000" cy="1080000"/>
                </a:xfrm>
                <a:prstGeom prst="roundRect">
                  <a:avLst>
                    <a:gd name="adj" fmla="val 4603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  <a:softEdge rad="0"/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endParaRPr lang="en-US" altLang="ko-KR" sz="1600" dirty="0">
                    <a:latin typeface="+mn-ea"/>
                  </a:endParaRPr>
                </a:p>
              </p:txBody>
            </p:sp>
            <p:pic>
              <p:nvPicPr>
                <p:cNvPr id="151" name="그래픽 122" descr="알람 시계">
                  <a:extLst>
                    <a:ext uri="{FF2B5EF4-FFF2-40B4-BE49-F238E27FC236}">
                      <a16:creationId xmlns:a16="http://schemas.microsoft.com/office/drawing/2014/main" id="{3265E764-5502-4C51-A9F1-0973B2B20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4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2098" y="1156462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49" name="그래픽 192" descr="추가">
                <a:extLst>
                  <a:ext uri="{FF2B5EF4-FFF2-40B4-BE49-F238E27FC236}">
                    <a16:creationId xmlns:a16="http://schemas.microsoft.com/office/drawing/2014/main" id="{F67150F9-974B-465F-A9E7-15B4FA375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053" y="9163747"/>
                <a:ext cx="361395" cy="361394"/>
              </a:xfrm>
              <a:prstGeom prst="rect">
                <a:avLst/>
              </a:prstGeom>
            </p:spPr>
          </p:pic>
        </p:grpSp>
      </p:grp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C8E07638-7C3A-42E6-AA7E-2274A66A2FBD}"/>
              </a:ext>
            </a:extLst>
          </p:cNvPr>
          <p:cNvCxnSpPr>
            <a:cxnSpLocks/>
            <a:stCxn id="87" idx="3"/>
            <a:endCxn id="130" idx="1"/>
          </p:cNvCxnSpPr>
          <p:nvPr/>
        </p:nvCxnSpPr>
        <p:spPr>
          <a:xfrm>
            <a:off x="12200446" y="4124136"/>
            <a:ext cx="2926166" cy="747045"/>
          </a:xfrm>
          <a:prstGeom prst="bentConnector3">
            <a:avLst>
              <a:gd name="adj1" fmla="val 50000"/>
            </a:avLst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43A8F15C-047A-4CA9-9621-BFB89EB1D1D3}"/>
              </a:ext>
            </a:extLst>
          </p:cNvPr>
          <p:cNvCxnSpPr>
            <a:cxnSpLocks/>
            <a:stCxn id="86" idx="3"/>
            <a:endCxn id="130" idx="1"/>
          </p:cNvCxnSpPr>
          <p:nvPr/>
        </p:nvCxnSpPr>
        <p:spPr>
          <a:xfrm>
            <a:off x="12200446" y="3300672"/>
            <a:ext cx="2926166" cy="1570509"/>
          </a:xfrm>
          <a:prstGeom prst="bentConnector3">
            <a:avLst>
              <a:gd name="adj1" fmla="val 50000"/>
            </a:avLst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8A3A916-E829-414C-BE38-5D664B13AFA5}"/>
              </a:ext>
            </a:extLst>
          </p:cNvPr>
          <p:cNvCxnSpPr>
            <a:cxnSpLocks/>
            <a:stCxn id="120" idx="3"/>
            <a:endCxn id="87" idx="1"/>
          </p:cNvCxnSpPr>
          <p:nvPr/>
        </p:nvCxnSpPr>
        <p:spPr>
          <a:xfrm>
            <a:off x="8063901" y="3300846"/>
            <a:ext cx="1256545" cy="823290"/>
          </a:xfrm>
          <a:prstGeom prst="bentConnector3">
            <a:avLst>
              <a:gd name="adj1" fmla="val 50000"/>
            </a:avLst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AAA213A7-0AEA-4D02-9641-19EE672F71B9}"/>
              </a:ext>
            </a:extLst>
          </p:cNvPr>
          <p:cNvCxnSpPr>
            <a:cxnSpLocks/>
            <a:stCxn id="159" idx="3"/>
          </p:cNvCxnSpPr>
          <p:nvPr/>
        </p:nvCxnSpPr>
        <p:spPr>
          <a:xfrm flipV="1">
            <a:off x="12830348" y="5184046"/>
            <a:ext cx="2296264" cy="658214"/>
          </a:xfrm>
          <a:prstGeom prst="bentConnector3">
            <a:avLst>
              <a:gd name="adj1" fmla="val 35847"/>
            </a:avLst>
          </a:prstGeom>
          <a:ln w="19050">
            <a:solidFill>
              <a:srgbClr val="AEA1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5016CCAE-D9B5-4029-8927-6949FA8EB80A}"/>
              </a:ext>
            </a:extLst>
          </p:cNvPr>
          <p:cNvCxnSpPr>
            <a:stCxn id="125" idx="3"/>
            <a:endCxn id="90" idx="1"/>
          </p:cNvCxnSpPr>
          <p:nvPr/>
        </p:nvCxnSpPr>
        <p:spPr>
          <a:xfrm flipV="1">
            <a:off x="8063901" y="5476042"/>
            <a:ext cx="1234439" cy="366218"/>
          </a:xfrm>
          <a:prstGeom prst="bentConnector3">
            <a:avLst/>
          </a:prstGeom>
          <a:ln w="19050">
            <a:solidFill>
              <a:srgbClr val="AE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6E19B2E4-8F35-4507-B399-204A427BEC48}"/>
              </a:ext>
            </a:extLst>
          </p:cNvPr>
          <p:cNvCxnSpPr>
            <a:cxnSpLocks/>
            <a:stCxn id="125" idx="3"/>
            <a:endCxn id="93" idx="1"/>
          </p:cNvCxnSpPr>
          <p:nvPr/>
        </p:nvCxnSpPr>
        <p:spPr>
          <a:xfrm>
            <a:off x="8063901" y="5842260"/>
            <a:ext cx="1235192" cy="429944"/>
          </a:xfrm>
          <a:prstGeom prst="bentConnector3">
            <a:avLst/>
          </a:prstGeom>
          <a:ln w="19050">
            <a:solidFill>
              <a:srgbClr val="AE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5F8158C1-5C6B-4316-92F4-8971051F0476}"/>
              </a:ext>
            </a:extLst>
          </p:cNvPr>
          <p:cNvCxnSpPr>
            <a:stCxn id="91" idx="3"/>
            <a:endCxn id="92" idx="3"/>
          </p:cNvCxnSpPr>
          <p:nvPr/>
        </p:nvCxnSpPr>
        <p:spPr>
          <a:xfrm flipH="1">
            <a:off x="12185281" y="5476689"/>
            <a:ext cx="1227" cy="796638"/>
          </a:xfrm>
          <a:prstGeom prst="bentConnector3">
            <a:avLst>
              <a:gd name="adj1" fmla="val -52504971"/>
            </a:avLst>
          </a:prstGeom>
          <a:ln w="19050">
            <a:solidFill>
              <a:srgbClr val="AE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0D29275A-18E5-42B6-97DB-DBFDA3E549E1}"/>
              </a:ext>
            </a:extLst>
          </p:cNvPr>
          <p:cNvSpPr/>
          <p:nvPr/>
        </p:nvSpPr>
        <p:spPr>
          <a:xfrm>
            <a:off x="12472235" y="5518260"/>
            <a:ext cx="358113" cy="648000"/>
          </a:xfrm>
          <a:prstGeom prst="roundRect">
            <a:avLst>
              <a:gd name="adj" fmla="val 4603"/>
            </a:avLst>
          </a:prstGeom>
          <a:noFill/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248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3612FD-91F3-476E-8EA4-B3F86D4DE8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시스템 아키텍처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262CDF-5967-4D4A-AE8C-3033674F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7D5989-0446-40A4-AD77-53FF26EE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설계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CBEA232-58C2-4B88-9A73-972AAB472178}"/>
              </a:ext>
            </a:extLst>
          </p:cNvPr>
          <p:cNvGrpSpPr/>
          <p:nvPr/>
        </p:nvGrpSpPr>
        <p:grpSpPr>
          <a:xfrm>
            <a:off x="1257300" y="1671155"/>
            <a:ext cx="15631436" cy="7739545"/>
            <a:chOff x="1125428" y="1525712"/>
            <a:chExt cx="16175272" cy="8008813"/>
          </a:xfrm>
        </p:grpSpPr>
        <p:sp>
          <p:nvSpPr>
            <p:cNvPr id="51" name="모서리가 둥근 직사각형 54">
              <a:extLst>
                <a:ext uri="{FF2B5EF4-FFF2-40B4-BE49-F238E27FC236}">
                  <a16:creationId xmlns:a16="http://schemas.microsoft.com/office/drawing/2014/main" id="{C59767E6-07BB-47DF-BEB4-B768D913532F}"/>
                </a:ext>
              </a:extLst>
            </p:cNvPr>
            <p:cNvSpPr/>
            <p:nvPr/>
          </p:nvSpPr>
          <p:spPr>
            <a:xfrm>
              <a:off x="4700700" y="2016755"/>
              <a:ext cx="12600000" cy="75177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798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8">
              <a:extLst>
                <a:ext uri="{FF2B5EF4-FFF2-40B4-BE49-F238E27FC236}">
                  <a16:creationId xmlns:a16="http://schemas.microsoft.com/office/drawing/2014/main" id="{925202E7-09A1-4E38-86AE-7FD92C842038}"/>
                </a:ext>
              </a:extLst>
            </p:cNvPr>
            <p:cNvSpPr/>
            <p:nvPr/>
          </p:nvSpPr>
          <p:spPr>
            <a:xfrm>
              <a:off x="4970700" y="2271722"/>
              <a:ext cx="12060000" cy="698657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19B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모서리가 둥근 직사각형 90">
              <a:extLst>
                <a:ext uri="{FF2B5EF4-FFF2-40B4-BE49-F238E27FC236}">
                  <a16:creationId xmlns:a16="http://schemas.microsoft.com/office/drawing/2014/main" id="{4A362FAC-FEF4-4525-BD33-E0297F3B7486}"/>
                </a:ext>
              </a:extLst>
            </p:cNvPr>
            <p:cNvSpPr/>
            <p:nvPr/>
          </p:nvSpPr>
          <p:spPr>
            <a:xfrm>
              <a:off x="1125428" y="2919701"/>
              <a:ext cx="2520000" cy="5940000"/>
            </a:xfrm>
            <a:prstGeom prst="roundRect">
              <a:avLst/>
            </a:prstGeom>
            <a:noFill/>
            <a:ln>
              <a:solidFill>
                <a:srgbClr val="00D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2800" dirty="0">
                <a:solidFill>
                  <a:srgbClr val="00D8FF"/>
                </a:solidFill>
                <a:latin typeface="+mj-lt"/>
              </a:endParaRPr>
            </a:p>
            <a:p>
              <a:pPr algn="ctr"/>
              <a:endParaRPr lang="en-US" altLang="ko-KR" sz="2800" dirty="0">
                <a:solidFill>
                  <a:srgbClr val="00D8FF"/>
                </a:solidFill>
                <a:latin typeface="+mj-lt"/>
              </a:endParaRPr>
            </a:p>
            <a:p>
              <a:pPr algn="ctr"/>
              <a:r>
                <a:rPr lang="en-US" altLang="ko-KR" sz="2800" dirty="0">
                  <a:solidFill>
                    <a:srgbClr val="00D8FF"/>
                  </a:solidFill>
                  <a:latin typeface="+mj-lt"/>
                </a:rPr>
                <a:t>APP</a:t>
              </a:r>
              <a:endParaRPr lang="ko-KR" altLang="en-US" sz="2800" dirty="0">
                <a:solidFill>
                  <a:srgbClr val="00D8FF"/>
                </a:solidFill>
                <a:latin typeface="+mj-lt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2618E46-4549-48E3-8C0E-4C2F3BC07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210"/>
            <a:stretch/>
          </p:blipFill>
          <p:spPr>
            <a:xfrm>
              <a:off x="1377840" y="4810000"/>
              <a:ext cx="2172674" cy="320267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A47C94B-AFFA-4379-961B-DE819AC2B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3790"/>
            <a:stretch/>
          </p:blipFill>
          <p:spPr>
            <a:xfrm>
              <a:off x="2015119" y="3181012"/>
              <a:ext cx="781285" cy="7200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2BD6945-5D73-4D87-A599-808CE9364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1718" y="1525712"/>
              <a:ext cx="1162853" cy="72000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F27A169-DA2B-4C3A-83BB-4F6C8A840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90803" y="1724034"/>
              <a:ext cx="1087184" cy="1114908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C49FE0D-BB79-4446-8043-FD0CA52FB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1212" y="2920285"/>
              <a:ext cx="1080000" cy="10800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A196376-783B-43BB-A6F0-1E3EAAA4D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798" b="46621"/>
            <a:stretch/>
          </p:blipFill>
          <p:spPr>
            <a:xfrm>
              <a:off x="5545862" y="4753082"/>
              <a:ext cx="1020880" cy="45122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ADFEF8E-1298-4154-987D-554975DBC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798" t="53379"/>
            <a:stretch/>
          </p:blipFill>
          <p:spPr>
            <a:xfrm>
              <a:off x="6681037" y="4828994"/>
              <a:ext cx="1280186" cy="494202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AAEB5A1-6B1F-4624-8B4D-39F9AE138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5639" y="6598768"/>
              <a:ext cx="1573919" cy="398109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C3C7B38E-9A82-4D49-8149-54C75AF98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2275" y="7336024"/>
              <a:ext cx="1540648" cy="863696"/>
            </a:xfrm>
            <a:prstGeom prst="rect">
              <a:avLst/>
            </a:prstGeom>
          </p:spPr>
        </p:pic>
        <p:pic>
          <p:nvPicPr>
            <p:cNvPr id="63" name="그림 62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150D46D-183B-4A92-A0C3-78DBB0C96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9814" y="6124914"/>
              <a:ext cx="810590" cy="426626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1E972EB-9984-4DD5-9BB0-CDE87BA5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14366" y="5426797"/>
              <a:ext cx="661487" cy="73931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C0E7AECB-74A2-4A07-8239-7D7A380EF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795131" y="5284855"/>
              <a:ext cx="1453323" cy="939816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1C1B8E1F-71BE-466C-92FF-FABC3ABF9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08756" y="3501566"/>
              <a:ext cx="720000" cy="72000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3BE5F86-CE41-49D1-939A-21F82EF0B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45901" y="3430481"/>
              <a:ext cx="720000" cy="720000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F8AED050-C43A-42ED-B003-2FD24C791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9153" y="5453916"/>
              <a:ext cx="858748" cy="959998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A95E9F4-A02B-4B9D-97CB-8A1E79551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67080" y="6631112"/>
              <a:ext cx="1821833" cy="910917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3BDEBD6-D6EA-4ECF-96C1-72E7CD243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3790"/>
            <a:stretch/>
          </p:blipFill>
          <p:spPr>
            <a:xfrm>
              <a:off x="12310569" y="3160011"/>
              <a:ext cx="781285" cy="720000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78D1012E-BAB2-4350-AABD-8CF5CDFAF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210" r="53504" b="-1321"/>
            <a:stretch/>
          </p:blipFill>
          <p:spPr>
            <a:xfrm>
              <a:off x="12148956" y="4776772"/>
              <a:ext cx="1080996" cy="375538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882BE34E-6C67-4E57-B1A5-EC47C8024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2020" t="12909"/>
            <a:stretch/>
          </p:blipFill>
          <p:spPr>
            <a:xfrm>
              <a:off x="14838332" y="4637396"/>
              <a:ext cx="1438426" cy="921399"/>
            </a:xfrm>
            <a:prstGeom prst="rect">
              <a:avLst/>
            </a:prstGeom>
          </p:spPr>
        </p:pic>
        <p:pic>
          <p:nvPicPr>
            <p:cNvPr id="73" name="그림 72" descr="텍스트이(가) 표시된 사진&#10;&#10;자동 생성된 설명">
              <a:extLst>
                <a:ext uri="{FF2B5EF4-FFF2-40B4-BE49-F238E27FC236}">
                  <a16:creationId xmlns:a16="http://schemas.microsoft.com/office/drawing/2014/main" id="{0699E318-D6D3-4AFA-931F-1F8D5DC47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75046" y="5545469"/>
              <a:ext cx="2221835" cy="755424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3260ABB-0196-4E85-9A8C-F88ECF574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72553"/>
            <a:stretch/>
          </p:blipFill>
          <p:spPr>
            <a:xfrm>
              <a:off x="9077774" y="4810000"/>
              <a:ext cx="1730944" cy="351564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F1FD6EE1-B12B-4D35-909B-A92E56196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459223" y="5145661"/>
              <a:ext cx="1080000" cy="119589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99DF1E3-4599-4FB0-BDEF-51D5E493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812856" y="5458109"/>
              <a:ext cx="576000" cy="637811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B972FD42-9B3B-451B-9DEC-5CAC1A70D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978" y="5295979"/>
              <a:ext cx="1368332" cy="708219"/>
            </a:xfrm>
            <a:prstGeom prst="rect">
              <a:avLst/>
            </a:prstGeom>
          </p:spPr>
        </p:pic>
        <p:sp>
          <p:nvSpPr>
            <p:cNvPr id="78" name="모서리가 둥근 직사각형 92">
              <a:extLst>
                <a:ext uri="{FF2B5EF4-FFF2-40B4-BE49-F238E27FC236}">
                  <a16:creationId xmlns:a16="http://schemas.microsoft.com/office/drawing/2014/main" id="{CE1D50AE-4030-444C-8645-FABD44EF7FFA}"/>
                </a:ext>
              </a:extLst>
            </p:cNvPr>
            <p:cNvSpPr/>
            <p:nvPr/>
          </p:nvSpPr>
          <p:spPr>
            <a:xfrm>
              <a:off x="5225964" y="2919701"/>
              <a:ext cx="2520000" cy="5940000"/>
            </a:xfrm>
            <a:prstGeom prst="roundRect">
              <a:avLst/>
            </a:prstGeom>
            <a:noFill/>
            <a:ln>
              <a:solidFill>
                <a:srgbClr val="6CB3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2800" dirty="0">
                <a:solidFill>
                  <a:srgbClr val="6CB33E"/>
                </a:solidFill>
                <a:latin typeface="+mj-lt"/>
              </a:endParaRPr>
            </a:p>
            <a:p>
              <a:pPr algn="ctr"/>
              <a:endParaRPr lang="en-US" altLang="ko-KR" sz="2800" dirty="0">
                <a:solidFill>
                  <a:srgbClr val="6CB33E"/>
                </a:solidFill>
                <a:latin typeface="+mj-lt"/>
              </a:endParaRPr>
            </a:p>
            <a:p>
              <a:pPr algn="ctr"/>
              <a:r>
                <a:rPr lang="en-US" altLang="ko-KR" sz="2800" dirty="0">
                  <a:solidFill>
                    <a:srgbClr val="6CB33E"/>
                  </a:solidFill>
                  <a:latin typeface="+mj-lt"/>
                </a:rPr>
                <a:t>REST API</a:t>
              </a:r>
              <a:endParaRPr lang="ko-KR" altLang="en-US" sz="2800" dirty="0">
                <a:solidFill>
                  <a:srgbClr val="6CB33E"/>
                </a:solidFill>
                <a:latin typeface="+mj-lt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1DD0701-34A0-4948-BB16-49CF893E5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002" y="7629148"/>
              <a:ext cx="1617988" cy="808995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B5F8975-44CF-4604-AB06-2B702042B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6" t="14678" r="11633" b="14766"/>
            <a:stretch/>
          </p:blipFill>
          <p:spPr>
            <a:xfrm>
              <a:off x="6066864" y="3139012"/>
              <a:ext cx="838200" cy="762000"/>
            </a:xfrm>
            <a:prstGeom prst="rect">
              <a:avLst/>
            </a:prstGeom>
          </p:spPr>
        </p:pic>
        <p:sp>
          <p:nvSpPr>
            <p:cNvPr id="81" name="모서리가 둥근 직사각형 93">
              <a:extLst>
                <a:ext uri="{FF2B5EF4-FFF2-40B4-BE49-F238E27FC236}">
                  <a16:creationId xmlns:a16="http://schemas.microsoft.com/office/drawing/2014/main" id="{15F7907A-1803-4C91-BA3D-3796B1F5D0B0}"/>
                </a:ext>
              </a:extLst>
            </p:cNvPr>
            <p:cNvSpPr/>
            <p:nvPr/>
          </p:nvSpPr>
          <p:spPr>
            <a:xfrm>
              <a:off x="8665838" y="2919701"/>
              <a:ext cx="2520000" cy="5940000"/>
            </a:xfrm>
            <a:prstGeom prst="roundRect">
              <a:avLst/>
            </a:prstGeom>
            <a:noFill/>
            <a:ln>
              <a:solidFill>
                <a:srgbClr val="C49A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2800" dirty="0">
                <a:solidFill>
                  <a:srgbClr val="C49A6C"/>
                </a:solidFill>
                <a:latin typeface="+mj-lt"/>
              </a:endParaRPr>
            </a:p>
            <a:p>
              <a:pPr algn="ctr"/>
              <a:endParaRPr lang="en-US" altLang="ko-KR" sz="2800" dirty="0">
                <a:solidFill>
                  <a:srgbClr val="C49A6C"/>
                </a:solidFill>
                <a:latin typeface="+mj-lt"/>
              </a:endParaRPr>
            </a:p>
            <a:p>
              <a:pPr algn="ctr"/>
              <a:r>
                <a:rPr lang="en-US" altLang="ko-KR" sz="2800" dirty="0">
                  <a:solidFill>
                    <a:srgbClr val="C49A6C"/>
                  </a:solidFill>
                  <a:latin typeface="+mj-lt"/>
                </a:rPr>
                <a:t>DATABASE</a:t>
              </a:r>
              <a:endParaRPr lang="ko-KR" altLang="en-US" sz="2800" dirty="0">
                <a:solidFill>
                  <a:srgbClr val="C49A6C"/>
                </a:solidFill>
                <a:latin typeface="+mj-lt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4A43BB2-0F94-4824-B0A8-8D2000642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25682"/>
            <a:stretch/>
          </p:blipFill>
          <p:spPr>
            <a:xfrm>
              <a:off x="9223162" y="3178457"/>
              <a:ext cx="1242126" cy="683109"/>
            </a:xfrm>
            <a:prstGeom prst="rect">
              <a:avLst/>
            </a:prstGeom>
          </p:spPr>
        </p:pic>
        <p:sp>
          <p:nvSpPr>
            <p:cNvPr id="83" name="모서리가 둥근 직사각형 95">
              <a:extLst>
                <a:ext uri="{FF2B5EF4-FFF2-40B4-BE49-F238E27FC236}">
                  <a16:creationId xmlns:a16="http://schemas.microsoft.com/office/drawing/2014/main" id="{9621210D-565B-4BAE-9340-A45BA714AF89}"/>
                </a:ext>
              </a:extLst>
            </p:cNvPr>
            <p:cNvSpPr/>
            <p:nvPr/>
          </p:nvSpPr>
          <p:spPr>
            <a:xfrm>
              <a:off x="14231212" y="2900308"/>
              <a:ext cx="2520000" cy="5940000"/>
            </a:xfrm>
            <a:prstGeom prst="roundRect">
              <a:avLst/>
            </a:prstGeom>
            <a:noFill/>
            <a:ln>
              <a:solidFill>
                <a:srgbClr val="D338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2800" dirty="0">
                <a:solidFill>
                  <a:srgbClr val="D33833"/>
                </a:solidFill>
                <a:latin typeface="+mj-lt"/>
              </a:endParaRPr>
            </a:p>
            <a:p>
              <a:pPr algn="ctr"/>
              <a:endParaRPr lang="en-US" altLang="ko-KR" sz="2800" dirty="0">
                <a:solidFill>
                  <a:srgbClr val="D33833"/>
                </a:solidFill>
                <a:latin typeface="+mj-lt"/>
              </a:endParaRPr>
            </a:p>
            <a:p>
              <a:pPr algn="ctr"/>
              <a:r>
                <a:rPr lang="en-US" altLang="ko-KR" sz="2800" dirty="0">
                  <a:solidFill>
                    <a:srgbClr val="D33833"/>
                  </a:solidFill>
                  <a:latin typeface="+mj-lt"/>
                </a:rPr>
                <a:t>CI / CD</a:t>
              </a:r>
              <a:endParaRPr lang="ko-KR" altLang="en-US" sz="2800" dirty="0">
                <a:solidFill>
                  <a:srgbClr val="D33833"/>
                </a:solidFill>
                <a:latin typeface="+mj-lt"/>
              </a:endParaRPr>
            </a:p>
          </p:txBody>
        </p:sp>
        <p:sp>
          <p:nvSpPr>
            <p:cNvPr id="84" name="모서리가 둥근 직사각형 94">
              <a:extLst>
                <a:ext uri="{FF2B5EF4-FFF2-40B4-BE49-F238E27FC236}">
                  <a16:creationId xmlns:a16="http://schemas.microsoft.com/office/drawing/2014/main" id="{09137DDE-408C-4F34-A687-8D9354946282}"/>
                </a:ext>
              </a:extLst>
            </p:cNvPr>
            <p:cNvSpPr/>
            <p:nvPr/>
          </p:nvSpPr>
          <p:spPr>
            <a:xfrm>
              <a:off x="11441212" y="2919701"/>
              <a:ext cx="2520000" cy="5940000"/>
            </a:xfrm>
            <a:prstGeom prst="roundRect">
              <a:avLst/>
            </a:prstGeom>
            <a:noFill/>
            <a:ln>
              <a:solidFill>
                <a:srgbClr val="00D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2800" dirty="0">
                <a:solidFill>
                  <a:srgbClr val="C49A6C"/>
                </a:solidFill>
                <a:latin typeface="+mj-lt"/>
              </a:endParaRPr>
            </a:p>
            <a:p>
              <a:pPr algn="ctr"/>
              <a:endParaRPr lang="en-US" altLang="ko-KR" sz="2800" dirty="0">
                <a:solidFill>
                  <a:srgbClr val="C49A6C"/>
                </a:solidFill>
                <a:latin typeface="+mj-lt"/>
              </a:endParaRPr>
            </a:p>
            <a:p>
              <a:pPr algn="ctr"/>
              <a:r>
                <a:rPr lang="en-US" altLang="ko-KR" sz="2800" dirty="0">
                  <a:solidFill>
                    <a:srgbClr val="00D8FF"/>
                  </a:solidFill>
                  <a:latin typeface="+mj-lt"/>
                </a:rPr>
                <a:t>WEB</a:t>
              </a:r>
              <a:endParaRPr lang="ko-KR" altLang="en-US" sz="2800" dirty="0">
                <a:solidFill>
                  <a:srgbClr val="00D8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80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0AE6EA-3279-43FB-93BF-9883307D9F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1E5105-370C-4363-9AED-019E899A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</a:t>
            </a:fld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80439C2-1268-4E36-B55F-751541B6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0B4D89E1-0D04-4FC3-BA16-19D5D1381C09}"/>
              </a:ext>
            </a:extLst>
          </p:cNvPr>
          <p:cNvSpPr/>
          <p:nvPr/>
        </p:nvSpPr>
        <p:spPr>
          <a:xfrm>
            <a:off x="3194804" y="2481078"/>
            <a:ext cx="13149826" cy="289934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C281884-82FA-4A4A-8410-199750F5D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68963"/>
              </p:ext>
            </p:extLst>
          </p:nvPr>
        </p:nvGraphicFramePr>
        <p:xfrm>
          <a:off x="1943198" y="2390454"/>
          <a:ext cx="14401603" cy="7144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313">
                  <a:extLst>
                    <a:ext uri="{9D8B030D-6E8A-4147-A177-3AD203B41FA5}">
                      <a16:colId xmlns:a16="http://schemas.microsoft.com/office/drawing/2014/main" val="1518004634"/>
                    </a:ext>
                  </a:extLst>
                </a:gridCol>
                <a:gridCol w="1878470">
                  <a:extLst>
                    <a:ext uri="{9D8B030D-6E8A-4147-A177-3AD203B41FA5}">
                      <a16:colId xmlns:a16="http://schemas.microsoft.com/office/drawing/2014/main" val="1416255239"/>
                    </a:ext>
                  </a:extLst>
                </a:gridCol>
                <a:gridCol w="1878470">
                  <a:extLst>
                    <a:ext uri="{9D8B030D-6E8A-4147-A177-3AD203B41FA5}">
                      <a16:colId xmlns:a16="http://schemas.microsoft.com/office/drawing/2014/main" val="2805340105"/>
                    </a:ext>
                  </a:extLst>
                </a:gridCol>
                <a:gridCol w="1878470">
                  <a:extLst>
                    <a:ext uri="{9D8B030D-6E8A-4147-A177-3AD203B41FA5}">
                      <a16:colId xmlns:a16="http://schemas.microsoft.com/office/drawing/2014/main" val="754869937"/>
                    </a:ext>
                  </a:extLst>
                </a:gridCol>
                <a:gridCol w="1878470">
                  <a:extLst>
                    <a:ext uri="{9D8B030D-6E8A-4147-A177-3AD203B41FA5}">
                      <a16:colId xmlns:a16="http://schemas.microsoft.com/office/drawing/2014/main" val="3042777109"/>
                    </a:ext>
                  </a:extLst>
                </a:gridCol>
                <a:gridCol w="1878470">
                  <a:extLst>
                    <a:ext uri="{9D8B030D-6E8A-4147-A177-3AD203B41FA5}">
                      <a16:colId xmlns:a16="http://schemas.microsoft.com/office/drawing/2014/main" val="1611680314"/>
                    </a:ext>
                  </a:extLst>
                </a:gridCol>
                <a:gridCol w="1878470">
                  <a:extLst>
                    <a:ext uri="{9D8B030D-6E8A-4147-A177-3AD203B41FA5}">
                      <a16:colId xmlns:a16="http://schemas.microsoft.com/office/drawing/2014/main" val="3374843737"/>
                    </a:ext>
                  </a:extLst>
                </a:gridCol>
                <a:gridCol w="1878470">
                  <a:extLst>
                    <a:ext uri="{9D8B030D-6E8A-4147-A177-3AD203B41FA5}">
                      <a16:colId xmlns:a16="http://schemas.microsoft.com/office/drawing/2014/main" val="3496878099"/>
                    </a:ext>
                  </a:extLst>
                </a:gridCol>
              </a:tblGrid>
              <a:tr h="42414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marT="36000" marB="36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WEEK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1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T="36000" marB="5400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WEEK 2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T="36000" marB="5400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WEEK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3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T="36000" marB="5400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WEEK 4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T="36000" marB="5400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WEEK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T="36000" marB="5400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WEEK 6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T="36000" marB="5400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WEEK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T="36000" marB="5400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179312"/>
                  </a:ext>
                </a:extLst>
              </a:tr>
              <a:tr h="1015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기획</a:t>
                      </a:r>
                      <a:endParaRPr lang="en-US" altLang="ko-KR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90%</a:t>
                      </a:r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27881"/>
                  </a:ext>
                </a:extLst>
              </a:tr>
              <a:tr h="2030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설계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60%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122870"/>
                  </a:ext>
                </a:extLst>
              </a:tr>
              <a:tr h="2030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20%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689788"/>
                  </a:ext>
                </a:extLst>
              </a:tr>
              <a:tr h="1643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시연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0%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삼성긴고딕OTF Light" panose="020B0600000101010101" pitchFamily="34" charset="-127"/>
                        <a:ea typeface="삼성긴고딕OTF Light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35565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F20D3D8-245B-44E8-9EFB-440CDFFA0F6E}"/>
              </a:ext>
            </a:extLst>
          </p:cNvPr>
          <p:cNvSpPr/>
          <p:nvPr/>
        </p:nvSpPr>
        <p:spPr>
          <a:xfrm>
            <a:off x="3217278" y="2829970"/>
            <a:ext cx="4052741" cy="990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B3CAEF5C-53ED-48A4-B190-2D54DEC4E1A4}"/>
              </a:ext>
            </a:extLst>
          </p:cNvPr>
          <p:cNvSpPr/>
          <p:nvPr/>
        </p:nvSpPr>
        <p:spPr>
          <a:xfrm>
            <a:off x="3239344" y="2845223"/>
            <a:ext cx="2817504" cy="2899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Application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892054-A8DB-4CD6-BEC7-855AC66F1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15" y="2025467"/>
            <a:ext cx="626235" cy="626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DF71C-DCDA-4E52-9C21-7D39A01BC3BE}"/>
              </a:ext>
            </a:extLst>
          </p:cNvPr>
          <p:cNvSpPr txBox="1"/>
          <p:nvPr/>
        </p:nvSpPr>
        <p:spPr>
          <a:xfrm>
            <a:off x="1432454" y="2118093"/>
            <a:ext cx="17848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시작</a:t>
            </a:r>
            <a:endParaRPr lang="en-US" altLang="ko-KR" sz="1000" dirty="0">
              <a:solidFill>
                <a:schemeClr val="accent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en-US" altLang="ko-KR" sz="90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Apr 12</a:t>
            </a:r>
            <a:endParaRPr lang="ko-KR" altLang="en-US" sz="900" dirty="0">
              <a:solidFill>
                <a:schemeClr val="tx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2AA9F7-B134-44D6-BD4B-7FEB3374C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86" y="1963063"/>
            <a:ext cx="626235" cy="626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B9AFA8-8091-45E9-81F9-8EDA1B7335AF}"/>
              </a:ext>
            </a:extLst>
          </p:cNvPr>
          <p:cNvSpPr txBox="1"/>
          <p:nvPr/>
        </p:nvSpPr>
        <p:spPr>
          <a:xfrm>
            <a:off x="5438136" y="2051045"/>
            <a:ext cx="13717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발표</a:t>
            </a:r>
            <a:endParaRPr lang="en-US" altLang="ko-KR" sz="1000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en-US" altLang="ko-KR" sz="90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Apr 23</a:t>
            </a:r>
            <a:endParaRPr lang="ko-KR" altLang="en-US" sz="900" dirty="0">
              <a:solidFill>
                <a:schemeClr val="tx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D781E2-BB07-492C-B0D6-2E6909750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227" y="1971113"/>
            <a:ext cx="626235" cy="6262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7EDE23-9ACF-4837-9C14-915EA91CD982}"/>
              </a:ext>
            </a:extLst>
          </p:cNvPr>
          <p:cNvSpPr txBox="1"/>
          <p:nvPr/>
        </p:nvSpPr>
        <p:spPr>
          <a:xfrm>
            <a:off x="15012280" y="2032274"/>
            <a:ext cx="11466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종료</a:t>
            </a:r>
            <a:endParaRPr lang="en-US" altLang="ko-KR" sz="1000" dirty="0">
              <a:solidFill>
                <a:schemeClr val="accent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en-US" altLang="ko-KR" sz="90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May 28</a:t>
            </a:r>
            <a:endParaRPr lang="ko-KR" altLang="en-US" sz="900" dirty="0">
              <a:solidFill>
                <a:schemeClr val="tx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모서리가 둥근 직사각형 56">
            <a:extLst>
              <a:ext uri="{FF2B5EF4-FFF2-40B4-BE49-F238E27FC236}">
                <a16:creationId xmlns:a16="http://schemas.microsoft.com/office/drawing/2014/main" id="{1B3EBE7E-59E5-495C-85E2-CDE75B83DF33}"/>
              </a:ext>
            </a:extLst>
          </p:cNvPr>
          <p:cNvSpPr/>
          <p:nvPr/>
        </p:nvSpPr>
        <p:spPr>
          <a:xfrm>
            <a:off x="4058759" y="3474327"/>
            <a:ext cx="3032642" cy="3142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Usecase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요구사항 명세 세부 작성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D4677-CB76-43FF-9DB6-25274BFE7503}"/>
              </a:ext>
            </a:extLst>
          </p:cNvPr>
          <p:cNvSpPr/>
          <p:nvPr/>
        </p:nvSpPr>
        <p:spPr>
          <a:xfrm>
            <a:off x="3202968" y="3840630"/>
            <a:ext cx="7481683" cy="20065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모서리가 둥근 직사각형 62">
            <a:extLst>
              <a:ext uri="{FF2B5EF4-FFF2-40B4-BE49-F238E27FC236}">
                <a16:creationId xmlns:a16="http://schemas.microsoft.com/office/drawing/2014/main" id="{B2EE09A6-75EF-4124-AD71-1D3479729934}"/>
              </a:ext>
            </a:extLst>
          </p:cNvPr>
          <p:cNvSpPr/>
          <p:nvPr/>
        </p:nvSpPr>
        <p:spPr>
          <a:xfrm>
            <a:off x="3363932" y="3899536"/>
            <a:ext cx="3443739" cy="28993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Library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Framework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검토</a:t>
            </a:r>
          </a:p>
        </p:txBody>
      </p:sp>
      <p:sp>
        <p:nvSpPr>
          <p:cNvPr id="18" name="모서리가 둥근 직사각형 64">
            <a:extLst>
              <a:ext uri="{FF2B5EF4-FFF2-40B4-BE49-F238E27FC236}">
                <a16:creationId xmlns:a16="http://schemas.microsoft.com/office/drawing/2014/main" id="{BC1AF4E1-B81F-4DD3-B0E9-7043CAE17ED9}"/>
              </a:ext>
            </a:extLst>
          </p:cNvPr>
          <p:cNvSpPr/>
          <p:nvPr/>
        </p:nvSpPr>
        <p:spPr>
          <a:xfrm>
            <a:off x="3614647" y="4221393"/>
            <a:ext cx="3193024" cy="28993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시스템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Architecture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</a:p>
        </p:txBody>
      </p:sp>
      <p:sp>
        <p:nvSpPr>
          <p:cNvPr id="19" name="모서리가 둥근 직사각형 66">
            <a:extLst>
              <a:ext uri="{FF2B5EF4-FFF2-40B4-BE49-F238E27FC236}">
                <a16:creationId xmlns:a16="http://schemas.microsoft.com/office/drawing/2014/main" id="{D062FA72-C564-44C6-BB63-BF2E17B3F305}"/>
              </a:ext>
            </a:extLst>
          </p:cNvPr>
          <p:cNvSpPr/>
          <p:nvPr/>
        </p:nvSpPr>
        <p:spPr>
          <a:xfrm>
            <a:off x="6148730" y="5192056"/>
            <a:ext cx="3318934" cy="28993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Protocol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Database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</a:p>
        </p:txBody>
      </p:sp>
      <p:sp>
        <p:nvSpPr>
          <p:cNvPr id="20" name="모서리가 둥근 직사각형 67">
            <a:extLst>
              <a:ext uri="{FF2B5EF4-FFF2-40B4-BE49-F238E27FC236}">
                <a16:creationId xmlns:a16="http://schemas.microsoft.com/office/drawing/2014/main" id="{58FC5DB9-CC31-4287-A55A-2740227C9376}"/>
              </a:ext>
            </a:extLst>
          </p:cNvPr>
          <p:cNvSpPr/>
          <p:nvPr/>
        </p:nvSpPr>
        <p:spPr>
          <a:xfrm>
            <a:off x="7855058" y="5510764"/>
            <a:ext cx="2774737" cy="28993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Database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2F9ED4-15CF-46F7-BEDC-C2DD850733A8}"/>
              </a:ext>
            </a:extLst>
          </p:cNvPr>
          <p:cNvSpPr/>
          <p:nvPr/>
        </p:nvSpPr>
        <p:spPr>
          <a:xfrm>
            <a:off x="6047656" y="5867847"/>
            <a:ext cx="10363247" cy="2006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33DB29-039D-4FFA-A032-7C24116A51B9}"/>
              </a:ext>
            </a:extLst>
          </p:cNvPr>
          <p:cNvSpPr/>
          <p:nvPr/>
        </p:nvSpPr>
        <p:spPr>
          <a:xfrm>
            <a:off x="12528379" y="7907612"/>
            <a:ext cx="3888429" cy="16193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3" name="직선 연결선 49">
            <a:extLst>
              <a:ext uri="{FF2B5EF4-FFF2-40B4-BE49-F238E27FC236}">
                <a16:creationId xmlns:a16="http://schemas.microsoft.com/office/drawing/2014/main" id="{582101F9-B5EF-433F-A200-D22534F89B6B}"/>
              </a:ext>
            </a:extLst>
          </p:cNvPr>
          <p:cNvCxnSpPr>
            <a:cxnSpLocks/>
          </p:cNvCxnSpPr>
          <p:nvPr/>
        </p:nvCxnSpPr>
        <p:spPr>
          <a:xfrm>
            <a:off x="6792594" y="2802935"/>
            <a:ext cx="0" cy="6809046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71">
            <a:extLst>
              <a:ext uri="{FF2B5EF4-FFF2-40B4-BE49-F238E27FC236}">
                <a16:creationId xmlns:a16="http://schemas.microsoft.com/office/drawing/2014/main" id="{8C4E548A-BCE5-4B85-8BDA-746648EAABC8}"/>
              </a:ext>
            </a:extLst>
          </p:cNvPr>
          <p:cNvSpPr/>
          <p:nvPr/>
        </p:nvSpPr>
        <p:spPr>
          <a:xfrm>
            <a:off x="6056848" y="5895371"/>
            <a:ext cx="2317179" cy="28993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SKELETON CODE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</a:t>
            </a:r>
          </a:p>
        </p:txBody>
      </p:sp>
      <p:sp>
        <p:nvSpPr>
          <p:cNvPr id="25" name="모서리가 둥근 직사각형 75">
            <a:extLst>
              <a:ext uri="{FF2B5EF4-FFF2-40B4-BE49-F238E27FC236}">
                <a16:creationId xmlns:a16="http://schemas.microsoft.com/office/drawing/2014/main" id="{BD909137-041C-41DC-9418-8DD661654732}"/>
              </a:ext>
            </a:extLst>
          </p:cNvPr>
          <p:cNvSpPr/>
          <p:nvPr/>
        </p:nvSpPr>
        <p:spPr>
          <a:xfrm>
            <a:off x="6236208" y="6221478"/>
            <a:ext cx="2437770" cy="28993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Frontend –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구성</a:t>
            </a:r>
          </a:p>
        </p:txBody>
      </p:sp>
      <p:sp>
        <p:nvSpPr>
          <p:cNvPr id="26" name="모서리가 둥근 직사각형 76">
            <a:extLst>
              <a:ext uri="{FF2B5EF4-FFF2-40B4-BE49-F238E27FC236}">
                <a16:creationId xmlns:a16="http://schemas.microsoft.com/office/drawing/2014/main" id="{6B9A3D2A-6EB8-40E9-B674-707BAF62C1C8}"/>
              </a:ext>
            </a:extLst>
          </p:cNvPr>
          <p:cNvSpPr/>
          <p:nvPr/>
        </p:nvSpPr>
        <p:spPr>
          <a:xfrm>
            <a:off x="6796847" y="6889097"/>
            <a:ext cx="3416768" cy="28993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Backend –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취향 저장 및 도보 걸음 속도 확인</a:t>
            </a:r>
          </a:p>
        </p:txBody>
      </p:sp>
      <p:sp>
        <p:nvSpPr>
          <p:cNvPr id="27" name="모서리가 둥근 직사각형 77">
            <a:extLst>
              <a:ext uri="{FF2B5EF4-FFF2-40B4-BE49-F238E27FC236}">
                <a16:creationId xmlns:a16="http://schemas.microsoft.com/office/drawing/2014/main" id="{D46EBB02-A97A-4EE6-9F79-65402BAF8690}"/>
              </a:ext>
            </a:extLst>
          </p:cNvPr>
          <p:cNvSpPr/>
          <p:nvPr/>
        </p:nvSpPr>
        <p:spPr>
          <a:xfrm>
            <a:off x="8686384" y="6224099"/>
            <a:ext cx="2843908" cy="28658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Frontend – UI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및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</a:t>
            </a:r>
          </a:p>
        </p:txBody>
      </p:sp>
      <p:sp>
        <p:nvSpPr>
          <p:cNvPr id="28" name="모서리가 둥근 직사각형 78">
            <a:extLst>
              <a:ext uri="{FF2B5EF4-FFF2-40B4-BE49-F238E27FC236}">
                <a16:creationId xmlns:a16="http://schemas.microsoft.com/office/drawing/2014/main" id="{20D280CA-F195-4B95-A7C6-AAC27F4DE7C0}"/>
              </a:ext>
            </a:extLst>
          </p:cNvPr>
          <p:cNvSpPr/>
          <p:nvPr/>
        </p:nvSpPr>
        <p:spPr>
          <a:xfrm>
            <a:off x="4640681" y="4543945"/>
            <a:ext cx="3443739" cy="28993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와이어프레임 및 디자인 설계</a:t>
            </a:r>
          </a:p>
        </p:txBody>
      </p:sp>
      <p:sp>
        <p:nvSpPr>
          <p:cNvPr id="29" name="모서리가 둥근 직사각형 79">
            <a:extLst>
              <a:ext uri="{FF2B5EF4-FFF2-40B4-BE49-F238E27FC236}">
                <a16:creationId xmlns:a16="http://schemas.microsoft.com/office/drawing/2014/main" id="{CFE7A37C-C225-497C-A240-C4E229C3C5CD}"/>
              </a:ext>
            </a:extLst>
          </p:cNvPr>
          <p:cNvSpPr/>
          <p:nvPr/>
        </p:nvSpPr>
        <p:spPr>
          <a:xfrm>
            <a:off x="6141269" y="4873348"/>
            <a:ext cx="3068219" cy="28993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환경 인프라 설계 및 구축</a:t>
            </a:r>
          </a:p>
        </p:txBody>
      </p:sp>
      <p:sp>
        <p:nvSpPr>
          <p:cNvPr id="30" name="모서리가 둥근 직사각형 80">
            <a:extLst>
              <a:ext uri="{FF2B5EF4-FFF2-40B4-BE49-F238E27FC236}">
                <a16:creationId xmlns:a16="http://schemas.microsoft.com/office/drawing/2014/main" id="{7A8F9ACD-A759-41D2-AF37-B638CFAB98AC}"/>
              </a:ext>
            </a:extLst>
          </p:cNvPr>
          <p:cNvSpPr>
            <a:spLocks/>
          </p:cNvSpPr>
          <p:nvPr/>
        </p:nvSpPr>
        <p:spPr>
          <a:xfrm>
            <a:off x="9039823" y="7216520"/>
            <a:ext cx="5125343" cy="290787"/>
          </a:xfrm>
          <a:prstGeom prst="roundRect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72000" tIns="0" rIns="0" bIns="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Backend –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그룹 알림 기능 구현</a:t>
            </a:r>
          </a:p>
        </p:txBody>
      </p:sp>
      <p:sp>
        <p:nvSpPr>
          <p:cNvPr id="31" name="모서리가 둥근 직사각형 81">
            <a:extLst>
              <a:ext uri="{FF2B5EF4-FFF2-40B4-BE49-F238E27FC236}">
                <a16:creationId xmlns:a16="http://schemas.microsoft.com/office/drawing/2014/main" id="{911B4B6A-1048-40E7-9295-6C656C307F85}"/>
              </a:ext>
            </a:extLst>
          </p:cNvPr>
          <p:cNvSpPr>
            <a:spLocks/>
          </p:cNvSpPr>
          <p:nvPr/>
        </p:nvSpPr>
        <p:spPr>
          <a:xfrm>
            <a:off x="10820945" y="6888670"/>
            <a:ext cx="3344221" cy="290787"/>
          </a:xfrm>
          <a:prstGeom prst="roundRect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Backend – </a:t>
            </a:r>
            <a:r>
              <a:rPr lang="ko-KR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관리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모서리가 둥근 직사각형 82">
            <a:extLst>
              <a:ext uri="{FF2B5EF4-FFF2-40B4-BE49-F238E27FC236}">
                <a16:creationId xmlns:a16="http://schemas.microsoft.com/office/drawing/2014/main" id="{295EBD65-FB38-482F-9960-78D3B7BE66C0}"/>
              </a:ext>
            </a:extLst>
          </p:cNvPr>
          <p:cNvSpPr>
            <a:spLocks/>
          </p:cNvSpPr>
          <p:nvPr/>
        </p:nvSpPr>
        <p:spPr>
          <a:xfrm>
            <a:off x="8399508" y="5892170"/>
            <a:ext cx="3130783" cy="290787"/>
          </a:xfrm>
          <a:prstGeom prst="roundRect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Frontend –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디자인 구현</a:t>
            </a:r>
          </a:p>
        </p:txBody>
      </p:sp>
      <p:sp>
        <p:nvSpPr>
          <p:cNvPr id="33" name="모서리가 둥근 직사각형 83">
            <a:extLst>
              <a:ext uri="{FF2B5EF4-FFF2-40B4-BE49-F238E27FC236}">
                <a16:creationId xmlns:a16="http://schemas.microsoft.com/office/drawing/2014/main" id="{5C44CC8F-519F-4F8A-BC9A-DD6A77B9998C}"/>
              </a:ext>
            </a:extLst>
          </p:cNvPr>
          <p:cNvSpPr/>
          <p:nvPr/>
        </p:nvSpPr>
        <p:spPr>
          <a:xfrm>
            <a:off x="12540042" y="8245062"/>
            <a:ext cx="2066464" cy="28993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시나리오 설계</a:t>
            </a:r>
          </a:p>
        </p:txBody>
      </p:sp>
      <p:sp>
        <p:nvSpPr>
          <p:cNvPr id="34" name="모서리가 둥근 직사각형 84">
            <a:extLst>
              <a:ext uri="{FF2B5EF4-FFF2-40B4-BE49-F238E27FC236}">
                <a16:creationId xmlns:a16="http://schemas.microsoft.com/office/drawing/2014/main" id="{A611117D-5AD5-48E9-903B-A98E0C107090}"/>
              </a:ext>
            </a:extLst>
          </p:cNvPr>
          <p:cNvSpPr/>
          <p:nvPr/>
        </p:nvSpPr>
        <p:spPr>
          <a:xfrm>
            <a:off x="12672392" y="8556910"/>
            <a:ext cx="1315424" cy="28993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제작</a:t>
            </a:r>
          </a:p>
        </p:txBody>
      </p:sp>
      <p:sp>
        <p:nvSpPr>
          <p:cNvPr id="35" name="모서리가 둥근 직사각형 85">
            <a:extLst>
              <a:ext uri="{FF2B5EF4-FFF2-40B4-BE49-F238E27FC236}">
                <a16:creationId xmlns:a16="http://schemas.microsoft.com/office/drawing/2014/main" id="{E3D80965-489D-4598-8585-DFF2BB80B1B4}"/>
              </a:ext>
            </a:extLst>
          </p:cNvPr>
          <p:cNvSpPr/>
          <p:nvPr/>
        </p:nvSpPr>
        <p:spPr>
          <a:xfrm>
            <a:off x="12973926" y="8879636"/>
            <a:ext cx="2290753" cy="28993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발표 자료 작성</a:t>
            </a:r>
          </a:p>
        </p:txBody>
      </p:sp>
      <p:sp>
        <p:nvSpPr>
          <p:cNvPr id="36" name="모서리가 둥근 직사각형 86">
            <a:extLst>
              <a:ext uri="{FF2B5EF4-FFF2-40B4-BE49-F238E27FC236}">
                <a16:creationId xmlns:a16="http://schemas.microsoft.com/office/drawing/2014/main" id="{05D4AC43-EA49-4377-857F-D73419B42FD1}"/>
              </a:ext>
            </a:extLst>
          </p:cNvPr>
          <p:cNvSpPr/>
          <p:nvPr/>
        </p:nvSpPr>
        <p:spPr>
          <a:xfrm>
            <a:off x="13402147" y="9191940"/>
            <a:ext cx="2966681" cy="28993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발표 준비</a:t>
            </a:r>
          </a:p>
        </p:txBody>
      </p:sp>
      <p:sp>
        <p:nvSpPr>
          <p:cNvPr id="37" name="모서리가 둥근 직사각형 87">
            <a:extLst>
              <a:ext uri="{FF2B5EF4-FFF2-40B4-BE49-F238E27FC236}">
                <a16:creationId xmlns:a16="http://schemas.microsoft.com/office/drawing/2014/main" id="{6C456718-3EFC-4F26-919D-4E098E84A292}"/>
              </a:ext>
            </a:extLst>
          </p:cNvPr>
          <p:cNvSpPr>
            <a:spLocks/>
          </p:cNvSpPr>
          <p:nvPr/>
        </p:nvSpPr>
        <p:spPr>
          <a:xfrm>
            <a:off x="10963010" y="7546567"/>
            <a:ext cx="3388448" cy="278781"/>
          </a:xfrm>
          <a:prstGeom prst="roundRect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Backend –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채팅 기능 구현</a:t>
            </a:r>
          </a:p>
        </p:txBody>
      </p:sp>
      <p:sp>
        <p:nvSpPr>
          <p:cNvPr id="38" name="모서리가 둥근 직사각형 88">
            <a:extLst>
              <a:ext uri="{FF2B5EF4-FFF2-40B4-BE49-F238E27FC236}">
                <a16:creationId xmlns:a16="http://schemas.microsoft.com/office/drawing/2014/main" id="{F9A4EB28-DE01-4164-ADA0-EB5386D20A69}"/>
              </a:ext>
            </a:extLst>
          </p:cNvPr>
          <p:cNvSpPr/>
          <p:nvPr/>
        </p:nvSpPr>
        <p:spPr>
          <a:xfrm>
            <a:off x="3407479" y="3157684"/>
            <a:ext cx="2880459" cy="2899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계획서 작성 및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교보재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신청</a:t>
            </a:r>
          </a:p>
        </p:txBody>
      </p:sp>
      <p:sp>
        <p:nvSpPr>
          <p:cNvPr id="39" name="모서리가 둥근 직사각형 89">
            <a:extLst>
              <a:ext uri="{FF2B5EF4-FFF2-40B4-BE49-F238E27FC236}">
                <a16:creationId xmlns:a16="http://schemas.microsoft.com/office/drawing/2014/main" id="{18A24E4D-05B8-47F2-94A8-7A3F402BABED}"/>
              </a:ext>
            </a:extLst>
          </p:cNvPr>
          <p:cNvSpPr/>
          <p:nvPr/>
        </p:nvSpPr>
        <p:spPr>
          <a:xfrm>
            <a:off x="6236209" y="6561676"/>
            <a:ext cx="2907792" cy="28993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Backend –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대중교통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 API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4C7BE21-4BB0-470F-AD9C-C32031EB8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53" y="2441050"/>
            <a:ext cx="1252470" cy="1252470"/>
          </a:xfrm>
          <a:prstGeom prst="rect">
            <a:avLst/>
          </a:prstGeom>
        </p:spPr>
      </p:pic>
      <p:sp>
        <p:nvSpPr>
          <p:cNvPr id="41" name="모서리가 둥근 직사각형 91">
            <a:extLst>
              <a:ext uri="{FF2B5EF4-FFF2-40B4-BE49-F238E27FC236}">
                <a16:creationId xmlns:a16="http://schemas.microsoft.com/office/drawing/2014/main" id="{A41C5B4E-0CC4-4313-93A1-F0C1F2075572}"/>
              </a:ext>
            </a:extLst>
          </p:cNvPr>
          <p:cNvSpPr/>
          <p:nvPr/>
        </p:nvSpPr>
        <p:spPr>
          <a:xfrm>
            <a:off x="12540042" y="7964473"/>
            <a:ext cx="1625124" cy="2586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배포</a:t>
            </a:r>
          </a:p>
        </p:txBody>
      </p:sp>
      <p:sp>
        <p:nvSpPr>
          <p:cNvPr id="42" name="모서리가 둥근 직사각형 92">
            <a:extLst>
              <a:ext uri="{FF2B5EF4-FFF2-40B4-BE49-F238E27FC236}">
                <a16:creationId xmlns:a16="http://schemas.microsoft.com/office/drawing/2014/main" id="{53FB273F-C546-4D58-AD17-62239C7BE77B}"/>
              </a:ext>
            </a:extLst>
          </p:cNvPr>
          <p:cNvSpPr>
            <a:spLocks/>
          </p:cNvSpPr>
          <p:nvPr/>
        </p:nvSpPr>
        <p:spPr>
          <a:xfrm>
            <a:off x="11551973" y="5896429"/>
            <a:ext cx="3280645" cy="290787"/>
          </a:xfrm>
          <a:prstGeom prst="roundRect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Frontend –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채팅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</a:t>
            </a:r>
          </a:p>
        </p:txBody>
      </p:sp>
      <p:sp>
        <p:nvSpPr>
          <p:cNvPr id="43" name="모서리가 둥근 직사각형 93">
            <a:extLst>
              <a:ext uri="{FF2B5EF4-FFF2-40B4-BE49-F238E27FC236}">
                <a16:creationId xmlns:a16="http://schemas.microsoft.com/office/drawing/2014/main" id="{1D942DB2-5D2D-4050-97DD-0F73B71662E0}"/>
              </a:ext>
            </a:extLst>
          </p:cNvPr>
          <p:cNvSpPr>
            <a:spLocks/>
          </p:cNvSpPr>
          <p:nvPr/>
        </p:nvSpPr>
        <p:spPr>
          <a:xfrm>
            <a:off x="14417563" y="6225611"/>
            <a:ext cx="1948920" cy="286585"/>
          </a:xfrm>
          <a:prstGeom prst="roundRect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Frontend –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유지보수</a:t>
            </a:r>
          </a:p>
        </p:txBody>
      </p:sp>
      <p:sp>
        <p:nvSpPr>
          <p:cNvPr id="44" name="모서리가 둥근 직사각형 94">
            <a:extLst>
              <a:ext uri="{FF2B5EF4-FFF2-40B4-BE49-F238E27FC236}">
                <a16:creationId xmlns:a16="http://schemas.microsoft.com/office/drawing/2014/main" id="{FD4800A8-054E-444F-8BD1-4C392C646101}"/>
              </a:ext>
            </a:extLst>
          </p:cNvPr>
          <p:cNvSpPr/>
          <p:nvPr/>
        </p:nvSpPr>
        <p:spPr>
          <a:xfrm>
            <a:off x="9160187" y="6557592"/>
            <a:ext cx="3945169" cy="28993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Backend –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실시간 교통정보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 API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</a:p>
        </p:txBody>
      </p:sp>
      <p:sp>
        <p:nvSpPr>
          <p:cNvPr id="45" name="모서리가 둥근 직사각형 95">
            <a:extLst>
              <a:ext uri="{FF2B5EF4-FFF2-40B4-BE49-F238E27FC236}">
                <a16:creationId xmlns:a16="http://schemas.microsoft.com/office/drawing/2014/main" id="{A7C811B8-C742-4F56-B697-F5C378600F36}"/>
              </a:ext>
            </a:extLst>
          </p:cNvPr>
          <p:cNvSpPr>
            <a:spLocks/>
          </p:cNvSpPr>
          <p:nvPr/>
        </p:nvSpPr>
        <p:spPr>
          <a:xfrm>
            <a:off x="10241737" y="6888668"/>
            <a:ext cx="3945169" cy="290787"/>
          </a:xfrm>
          <a:prstGeom prst="roundRect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Backend –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취향 및 걸음 속도 기반 경로 추천</a:t>
            </a:r>
          </a:p>
        </p:txBody>
      </p:sp>
      <p:sp>
        <p:nvSpPr>
          <p:cNvPr id="46" name="모서리가 둥근 직사각형 96">
            <a:extLst>
              <a:ext uri="{FF2B5EF4-FFF2-40B4-BE49-F238E27FC236}">
                <a16:creationId xmlns:a16="http://schemas.microsoft.com/office/drawing/2014/main" id="{75F7CA0D-C8D0-4E5A-A239-955C88C6D752}"/>
              </a:ext>
            </a:extLst>
          </p:cNvPr>
          <p:cNvSpPr>
            <a:spLocks/>
          </p:cNvSpPr>
          <p:nvPr/>
        </p:nvSpPr>
        <p:spPr>
          <a:xfrm>
            <a:off x="14375492" y="7545251"/>
            <a:ext cx="1993336" cy="286585"/>
          </a:xfrm>
          <a:prstGeom prst="roundRect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Backend -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유지보수</a:t>
            </a:r>
          </a:p>
        </p:txBody>
      </p:sp>
      <p:sp>
        <p:nvSpPr>
          <p:cNvPr id="47" name="모서리가 둥근 직사각형 97">
            <a:extLst>
              <a:ext uri="{FF2B5EF4-FFF2-40B4-BE49-F238E27FC236}">
                <a16:creationId xmlns:a16="http://schemas.microsoft.com/office/drawing/2014/main" id="{83E234FF-72C1-4842-B022-51FA7B90F465}"/>
              </a:ext>
            </a:extLst>
          </p:cNvPr>
          <p:cNvSpPr/>
          <p:nvPr/>
        </p:nvSpPr>
        <p:spPr>
          <a:xfrm>
            <a:off x="11551973" y="6231402"/>
            <a:ext cx="2843908" cy="28658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Frontend –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 알림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395039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5F223D7-9CF6-4DD2-ACE0-324E89023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고도화 방안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317211-986D-4BED-BEAA-3166DF49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349A6A-B091-4087-9C7B-42DBEADE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988ECF-F4DD-431E-8CB4-ADCD9F6F7F84}"/>
              </a:ext>
            </a:extLst>
          </p:cNvPr>
          <p:cNvGrpSpPr/>
          <p:nvPr/>
        </p:nvGrpSpPr>
        <p:grpSpPr>
          <a:xfrm>
            <a:off x="1980915" y="3387542"/>
            <a:ext cx="14326170" cy="4396608"/>
            <a:chOff x="1980915" y="3873796"/>
            <a:chExt cx="14326170" cy="439660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D004A80-E5EF-463E-A284-772B2AC7F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1811" y="3873796"/>
              <a:ext cx="2544377" cy="253940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882B1D-AD55-473B-98AE-9957AF67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618" y="3970321"/>
              <a:ext cx="2236954" cy="223695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B3BAA84-F494-4781-80F9-6DB72B5C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7975" y="4045871"/>
              <a:ext cx="2195258" cy="2195258"/>
            </a:xfrm>
            <a:prstGeom prst="rect">
              <a:avLst/>
            </a:prstGeom>
          </p:spPr>
        </p:pic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ECEF6D1C-737C-4688-A386-897D3C5B8333}"/>
                </a:ext>
              </a:extLst>
            </p:cNvPr>
            <p:cNvSpPr txBox="1"/>
            <p:nvPr/>
          </p:nvSpPr>
          <p:spPr>
            <a:xfrm>
              <a:off x="1980915" y="7662003"/>
              <a:ext cx="3960000" cy="6084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kern="0" dirty="0" err="1">
                  <a:solidFill>
                    <a:srgbClr val="65656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에스코어 드림 2 ExtraLight" pitchFamily="34" charset="0"/>
                </a:rPr>
                <a:t>챗봇</a:t>
              </a:r>
              <a:r>
                <a:rPr lang="en-US" altLang="ko-KR" sz="2000" kern="0" dirty="0">
                  <a:solidFill>
                    <a:srgbClr val="65656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에스코어 드림 2 ExtraLight" pitchFamily="34" charset="0"/>
                </a:rPr>
                <a:t>, TTS, STT </a:t>
              </a:r>
              <a:r>
                <a:rPr lang="ko-KR" altLang="en-US" sz="2000" kern="0" dirty="0">
                  <a:solidFill>
                    <a:srgbClr val="65656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에스코어 드림 2 ExtraLight" pitchFamily="34" charset="0"/>
                </a:rPr>
                <a:t>적용</a:t>
              </a:r>
              <a:endParaRPr 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EBB80B0A-EE66-4DF0-A5BC-E4F33F90A711}"/>
                </a:ext>
              </a:extLst>
            </p:cNvPr>
            <p:cNvSpPr txBox="1"/>
            <p:nvPr/>
          </p:nvSpPr>
          <p:spPr>
            <a:xfrm>
              <a:off x="7162800" y="6861190"/>
              <a:ext cx="3960000" cy="6084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3600" kern="0" spc="-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시각적인 </a:t>
              </a:r>
              <a:r>
                <a:rPr lang="en-US" altLang="ko-KR" sz="3600" kern="0" spc="-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3D </a:t>
              </a:r>
              <a:r>
                <a:rPr lang="ko-KR" altLang="en-US" sz="3600" kern="0" spc="-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경로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D5DFF494-09E8-4CCE-A5AF-11076C085FBC}"/>
                </a:ext>
              </a:extLst>
            </p:cNvPr>
            <p:cNvSpPr txBox="1"/>
            <p:nvPr/>
          </p:nvSpPr>
          <p:spPr>
            <a:xfrm>
              <a:off x="12344687" y="6861190"/>
              <a:ext cx="3960000" cy="6084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3600" kern="0" spc="-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에스코어 드림 5 Medium" pitchFamily="34" charset="0"/>
                </a:rPr>
                <a:t>이동수단 앱 연동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Object 10">
              <a:extLst>
                <a:ext uri="{FF2B5EF4-FFF2-40B4-BE49-F238E27FC236}">
                  <a16:creationId xmlns:a16="http://schemas.microsoft.com/office/drawing/2014/main" id="{853DD6D5-6DD9-478D-86D8-9CF4E57EB2CC}"/>
                </a:ext>
              </a:extLst>
            </p:cNvPr>
            <p:cNvSpPr txBox="1"/>
            <p:nvPr/>
          </p:nvSpPr>
          <p:spPr>
            <a:xfrm>
              <a:off x="7162800" y="7627271"/>
              <a:ext cx="3960000" cy="6084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kern="0" dirty="0">
                  <a:solidFill>
                    <a:srgbClr val="65656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에스코어 드림 2 ExtraLight" pitchFamily="34" charset="0"/>
                </a:rPr>
                <a:t>사용자에게 효과적인 정보 제공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Object 11">
              <a:extLst>
                <a:ext uri="{FF2B5EF4-FFF2-40B4-BE49-F238E27FC236}">
                  <a16:creationId xmlns:a16="http://schemas.microsoft.com/office/drawing/2014/main" id="{1632F9B0-C9E7-49C8-A1B3-DCB494141200}"/>
                </a:ext>
              </a:extLst>
            </p:cNvPr>
            <p:cNvSpPr txBox="1"/>
            <p:nvPr/>
          </p:nvSpPr>
          <p:spPr>
            <a:xfrm>
              <a:off x="12344687" y="7632963"/>
              <a:ext cx="3960000" cy="6084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kern="0" dirty="0">
                  <a:solidFill>
                    <a:srgbClr val="65656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택시</a:t>
              </a:r>
              <a:r>
                <a:rPr lang="en-US" altLang="ko-KR" sz="2000" kern="0" dirty="0">
                  <a:solidFill>
                    <a:srgbClr val="65656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2000" kern="0" dirty="0">
                  <a:solidFill>
                    <a:srgbClr val="65656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자전거 및 관련 서비스</a:t>
              </a:r>
              <a:endPara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0" name="Object 12">
              <a:extLst>
                <a:ext uri="{FF2B5EF4-FFF2-40B4-BE49-F238E27FC236}">
                  <a16:creationId xmlns:a16="http://schemas.microsoft.com/office/drawing/2014/main" id="{B1A03853-EFC0-45B7-B059-301B9162EBCE}"/>
                </a:ext>
              </a:extLst>
            </p:cNvPr>
            <p:cNvSpPr txBox="1"/>
            <p:nvPr/>
          </p:nvSpPr>
          <p:spPr>
            <a:xfrm>
              <a:off x="1980915" y="6861191"/>
              <a:ext cx="3960000" cy="60938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600" kern="0" spc="-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에스코어 드림 5 Medium" pitchFamily="34" charset="0"/>
                </a:rPr>
                <a:t>AI</a:t>
              </a:r>
              <a:r>
                <a:rPr lang="ko-KR" altLang="en-US" sz="3600" kern="0" spc="-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에스코어 드림 5 Medium" pitchFamily="34" charset="0"/>
                </a:rPr>
                <a:t>기반 알림 비서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1" name="그룹 1002">
              <a:extLst>
                <a:ext uri="{FF2B5EF4-FFF2-40B4-BE49-F238E27FC236}">
                  <a16:creationId xmlns:a16="http://schemas.microsoft.com/office/drawing/2014/main" id="{C3E114FF-B5EE-464B-9E52-63A1544960C6}"/>
                </a:ext>
              </a:extLst>
            </p:cNvPr>
            <p:cNvGrpSpPr/>
            <p:nvPr/>
          </p:nvGrpSpPr>
          <p:grpSpPr>
            <a:xfrm>
              <a:off x="7162800" y="6586655"/>
              <a:ext cx="3960000" cy="45719"/>
              <a:chOff x="7509524" y="5841403"/>
              <a:chExt cx="3342857" cy="36571"/>
            </a:xfrm>
            <a:solidFill>
              <a:srgbClr val="846599"/>
            </a:solidFill>
          </p:grpSpPr>
          <p:pic>
            <p:nvPicPr>
              <p:cNvPr id="32" name="Object 17">
                <a:extLst>
                  <a:ext uri="{FF2B5EF4-FFF2-40B4-BE49-F238E27FC236}">
                    <a16:creationId xmlns:a16="http://schemas.microsoft.com/office/drawing/2014/main" id="{3F805FFE-A35A-44CC-82B2-5292C2CB8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7509524" y="5841403"/>
                <a:ext cx="3342857" cy="36571"/>
              </a:xfrm>
              <a:prstGeom prst="rect">
                <a:avLst/>
              </a:prstGeom>
              <a:grpFill/>
              <a:ln>
                <a:solidFill>
                  <a:srgbClr val="846599"/>
                </a:solidFill>
              </a:ln>
            </p:spPr>
          </p:pic>
        </p:grpSp>
        <p:grpSp>
          <p:nvGrpSpPr>
            <p:cNvPr id="37" name="그룹 1002">
              <a:extLst>
                <a:ext uri="{FF2B5EF4-FFF2-40B4-BE49-F238E27FC236}">
                  <a16:creationId xmlns:a16="http://schemas.microsoft.com/office/drawing/2014/main" id="{1190AF1D-7414-4A38-98CC-64285122F702}"/>
                </a:ext>
              </a:extLst>
            </p:cNvPr>
            <p:cNvGrpSpPr/>
            <p:nvPr/>
          </p:nvGrpSpPr>
          <p:grpSpPr>
            <a:xfrm>
              <a:off x="12347085" y="6586655"/>
              <a:ext cx="3960000" cy="45719"/>
              <a:chOff x="7509524" y="5841403"/>
              <a:chExt cx="3342857" cy="36571"/>
            </a:xfrm>
            <a:solidFill>
              <a:srgbClr val="846599"/>
            </a:solidFill>
          </p:grpSpPr>
          <p:pic>
            <p:nvPicPr>
              <p:cNvPr id="38" name="Object 17">
                <a:extLst>
                  <a:ext uri="{FF2B5EF4-FFF2-40B4-BE49-F238E27FC236}">
                    <a16:creationId xmlns:a16="http://schemas.microsoft.com/office/drawing/2014/main" id="{7970CAA5-CC1B-45FE-B845-5E4F08E9B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7509524" y="5841403"/>
                <a:ext cx="3342857" cy="36571"/>
              </a:xfrm>
              <a:prstGeom prst="rect">
                <a:avLst/>
              </a:prstGeom>
              <a:grpFill/>
              <a:ln>
                <a:solidFill>
                  <a:srgbClr val="846599"/>
                </a:solidFill>
              </a:ln>
            </p:spPr>
          </p:pic>
        </p:grpSp>
        <p:grpSp>
          <p:nvGrpSpPr>
            <p:cNvPr id="39" name="그룹 1002">
              <a:extLst>
                <a:ext uri="{FF2B5EF4-FFF2-40B4-BE49-F238E27FC236}">
                  <a16:creationId xmlns:a16="http://schemas.microsoft.com/office/drawing/2014/main" id="{3ECAE27D-DC9A-4A91-8770-8FC88E95174F}"/>
                </a:ext>
              </a:extLst>
            </p:cNvPr>
            <p:cNvGrpSpPr/>
            <p:nvPr/>
          </p:nvGrpSpPr>
          <p:grpSpPr>
            <a:xfrm>
              <a:off x="1983039" y="6581688"/>
              <a:ext cx="3960000" cy="45719"/>
              <a:chOff x="7509524" y="5841403"/>
              <a:chExt cx="3342857" cy="36571"/>
            </a:xfrm>
            <a:solidFill>
              <a:srgbClr val="846599"/>
            </a:solidFill>
          </p:grpSpPr>
          <p:pic>
            <p:nvPicPr>
              <p:cNvPr id="40" name="Object 17">
                <a:extLst>
                  <a:ext uri="{FF2B5EF4-FFF2-40B4-BE49-F238E27FC236}">
                    <a16:creationId xmlns:a16="http://schemas.microsoft.com/office/drawing/2014/main" id="{E80E7591-5E04-4AAE-9B6C-61B06E538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7509524" y="5841403"/>
                <a:ext cx="3342857" cy="36571"/>
              </a:xfrm>
              <a:prstGeom prst="rect">
                <a:avLst/>
              </a:prstGeom>
              <a:grpFill/>
              <a:ln>
                <a:solidFill>
                  <a:srgbClr val="846599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898344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CF749E08-5AE2-4248-A325-399F26860E5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8871" r="742" b="39517"/>
          <a:stretch/>
        </p:blipFill>
        <p:spPr>
          <a:xfrm>
            <a:off x="10424006" y="6601507"/>
            <a:ext cx="2520000" cy="252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Object 5"/>
          <p:cNvSpPr txBox="1"/>
          <p:nvPr/>
        </p:nvSpPr>
        <p:spPr>
          <a:xfrm>
            <a:off x="4706619" y="5814842"/>
            <a:ext cx="3507458" cy="90277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4800" kern="0" spc="600" dirty="0" err="1">
                <a:solidFill>
                  <a:srgbClr val="AEA1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6 Bold" pitchFamily="34" charset="0"/>
              </a:rPr>
              <a:t>감사합니다</a:t>
            </a:r>
            <a:r>
              <a:rPr lang="en-US" sz="4800" kern="0" spc="600" dirty="0">
                <a:solidFill>
                  <a:srgbClr val="AEA1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6 Bold" pitchFamily="34" charset="0"/>
              </a:rPr>
              <a:t>.</a:t>
            </a:r>
            <a:endParaRPr lang="en-US" sz="4800" spc="600" dirty="0">
              <a:solidFill>
                <a:srgbClr val="AEA1E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D0D826D-D2D4-42FA-A117-6B2425E147AE}"/>
              </a:ext>
            </a:extLst>
          </p:cNvPr>
          <p:cNvGrpSpPr/>
          <p:nvPr/>
        </p:nvGrpSpPr>
        <p:grpSpPr>
          <a:xfrm>
            <a:off x="8991600" y="2093007"/>
            <a:ext cx="8071585" cy="7069812"/>
            <a:chOff x="9220821" y="2635004"/>
            <a:chExt cx="8071585" cy="706981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E3D8CAF-7602-486A-BF13-DC33C22FD0FF}"/>
                </a:ext>
              </a:extLst>
            </p:cNvPr>
            <p:cNvGrpSpPr/>
            <p:nvPr/>
          </p:nvGrpSpPr>
          <p:grpSpPr>
            <a:xfrm>
              <a:off x="13513140" y="7160510"/>
              <a:ext cx="3193957" cy="2520000"/>
              <a:chOff x="10164234" y="7375768"/>
              <a:chExt cx="3193957" cy="25200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A8B86F-7A77-44D7-84F1-3C26BAD844F1}"/>
                  </a:ext>
                </a:extLst>
              </p:cNvPr>
              <p:cNvSpPr txBox="1"/>
              <p:nvPr/>
            </p:nvSpPr>
            <p:spPr>
              <a:xfrm>
                <a:off x="11575971" y="9249437"/>
                <a:ext cx="17822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김윤지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Backend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CE070EC-AA32-4E33-99C2-0C606B615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4234" y="7375768"/>
                <a:ext cx="2520000" cy="2520000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3487CC6-A3AB-4B8F-A2AE-4C5661BCE06B}"/>
                </a:ext>
              </a:extLst>
            </p:cNvPr>
            <p:cNvGrpSpPr/>
            <p:nvPr/>
          </p:nvGrpSpPr>
          <p:grpSpPr>
            <a:xfrm>
              <a:off x="9220821" y="4487905"/>
              <a:ext cx="3168304" cy="2596302"/>
              <a:chOff x="8781141" y="4447441"/>
              <a:chExt cx="3168304" cy="259630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B2DF3F2-F06E-4072-BE83-B3FC9F348E6A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9445" y="4447441"/>
                <a:ext cx="2520000" cy="252000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9F2CE3-8464-4210-BC8E-59FC86DA358F}"/>
                  </a:ext>
                </a:extLst>
              </p:cNvPr>
              <p:cNvSpPr txBox="1"/>
              <p:nvPr/>
            </p:nvSpPr>
            <p:spPr>
              <a:xfrm>
                <a:off x="8781141" y="6397412"/>
                <a:ext cx="17822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이재욱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Frontend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0DE387D-EC44-44D4-A968-9508B5C38261}"/>
                </a:ext>
              </a:extLst>
            </p:cNvPr>
            <p:cNvGrpSpPr/>
            <p:nvPr/>
          </p:nvGrpSpPr>
          <p:grpSpPr>
            <a:xfrm>
              <a:off x="12013315" y="2635004"/>
              <a:ext cx="4261897" cy="2520000"/>
              <a:chOff x="12013315" y="2635004"/>
              <a:chExt cx="4261897" cy="252000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6CE11C5-7679-41CE-9580-569FA226772D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63" b="9683"/>
              <a:stretch/>
            </p:blipFill>
            <p:spPr>
              <a:xfrm>
                <a:off x="12013315" y="2635004"/>
                <a:ext cx="2520000" cy="2520000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C62032-D9A1-48F7-AAE6-FF571A54B118}"/>
                  </a:ext>
                </a:extLst>
              </p:cNvPr>
              <p:cNvSpPr txBox="1"/>
              <p:nvPr/>
            </p:nvSpPr>
            <p:spPr>
              <a:xfrm>
                <a:off x="14492992" y="2635004"/>
                <a:ext cx="17822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정수영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Backend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C2859-6156-49C0-B234-A9E6049CF4B7}"/>
                </a:ext>
              </a:extLst>
            </p:cNvPr>
            <p:cNvSpPr txBox="1"/>
            <p:nvPr/>
          </p:nvSpPr>
          <p:spPr>
            <a:xfrm>
              <a:off x="9912812" y="9058485"/>
              <a:ext cx="1782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송민진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Frontend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154D452-DF76-4FDC-931E-A76395A65979}"/>
                </a:ext>
              </a:extLst>
            </p:cNvPr>
            <p:cNvGrpSpPr/>
            <p:nvPr/>
          </p:nvGrpSpPr>
          <p:grpSpPr>
            <a:xfrm>
              <a:off x="14124102" y="4487905"/>
              <a:ext cx="3168304" cy="2520000"/>
              <a:chOff x="14592059" y="4428637"/>
              <a:chExt cx="3168304" cy="25200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591E0-F232-4232-B5FE-992696C73756}"/>
                  </a:ext>
                </a:extLst>
              </p:cNvPr>
              <p:cNvSpPr txBox="1"/>
              <p:nvPr/>
            </p:nvSpPr>
            <p:spPr>
              <a:xfrm>
                <a:off x="15978143" y="6302306"/>
                <a:ext cx="17822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정일규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Backend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E5B8754-13E4-4823-B040-5967D7A0CE8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45" r="4198" b="14032"/>
              <a:stretch/>
            </p:blipFill>
            <p:spPr>
              <a:xfrm>
                <a:off x="14592059" y="4428637"/>
                <a:ext cx="2520000" cy="2520000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3D59E18-2C3B-4586-967E-D4D295D9C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320" y="5216713"/>
            <a:ext cx="2165537" cy="1399082"/>
          </a:xfrm>
          <a:prstGeom prst="rect">
            <a:avLst/>
          </a:prstGeom>
        </p:spPr>
      </p:pic>
      <p:sp>
        <p:nvSpPr>
          <p:cNvPr id="28" name="Object 5">
            <a:extLst>
              <a:ext uri="{FF2B5EF4-FFF2-40B4-BE49-F238E27FC236}">
                <a16:creationId xmlns:a16="http://schemas.microsoft.com/office/drawing/2014/main" id="{034307E2-67C3-4A7A-9A3C-EF4BD47C27F8}"/>
              </a:ext>
            </a:extLst>
          </p:cNvPr>
          <p:cNvSpPr txBox="1"/>
          <p:nvPr/>
        </p:nvSpPr>
        <p:spPr>
          <a:xfrm>
            <a:off x="12494768" y="5076418"/>
            <a:ext cx="1207203" cy="138949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800" kern="0" spc="3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꼼</a:t>
            </a:r>
            <a:r>
              <a:rPr lang="ko-KR" altLang="en-US" kern="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꼼하고</a:t>
            </a:r>
            <a:r>
              <a:rPr lang="ko-KR" altLang="en-US" kern="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kern="0" spc="3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800" kern="0" spc="3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</a:t>
            </a:r>
            <a:r>
              <a:rPr lang="ko-KR" altLang="en-US" kern="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적이고</a:t>
            </a:r>
            <a:endParaRPr lang="en-US" altLang="ko-KR" kern="0" dirty="0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kumimoji="0" lang="ko-KR" altLang="en-US" sz="2400" b="1" i="0" u="none" strike="noStrike" kern="1200" cap="none" spc="30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樂</a:t>
            </a:r>
            <a:r>
              <a:rPr kumimoji="0" lang="ko-KR" altLang="en-US" b="0" i="0" u="none" strike="noStrike" kern="1200" cap="none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즐거운</a:t>
            </a:r>
            <a:endParaRPr kumimoji="0" lang="ko-KR" altLang="en-US" b="0" i="0" u="none" strike="noStrike" kern="1200" cap="none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sz="2800" spc="3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2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03212" y="5017576"/>
            <a:ext cx="5439992" cy="1271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8000" b="1" kern="0" spc="-15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ebas Neue" pitchFamily="34" charset="0"/>
              </a:rPr>
              <a:t>CONTENTS</a:t>
            </a:r>
            <a:endParaRPr lang="en-US" sz="8000" b="1" spc="-15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9150588" y="3273756"/>
            <a:ext cx="6934200" cy="540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kern="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01</a:t>
            </a:r>
            <a:r>
              <a:rPr lang="en-US" altLang="ko-KR" sz="3500" kern="0" spc="300" dirty="0">
                <a:solidFill>
                  <a:srgbClr val="000000"/>
                </a:solidFill>
                <a:latin typeface="Noto Sans CJK KR Thin" panose="020B0200000000000000" pitchFamily="34" charset="-128"/>
                <a:ea typeface="Noto Sans CJK KR Thin" panose="020B0200000000000000" pitchFamily="34" charset="-128"/>
              </a:rPr>
              <a:t> </a:t>
            </a:r>
            <a:r>
              <a:rPr lang="ko-KR" altLang="en-US" sz="3200" kern="0" spc="3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기획</a:t>
            </a:r>
            <a:endParaRPr lang="en-US" sz="32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E5CAEDC-B4DE-4BFD-B90D-9CE6173E76D1}"/>
              </a:ext>
            </a:extLst>
          </p:cNvPr>
          <p:cNvSpPr txBox="1"/>
          <p:nvPr/>
        </p:nvSpPr>
        <p:spPr>
          <a:xfrm>
            <a:off x="9150588" y="5500728"/>
            <a:ext cx="6934200" cy="540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kern="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02</a:t>
            </a:r>
            <a:r>
              <a:rPr lang="en-US" altLang="ko-KR" sz="3500" kern="0" spc="300" dirty="0">
                <a:solidFill>
                  <a:srgbClr val="000000"/>
                </a:solidFill>
                <a:latin typeface="Noto Sans CJK KR Thin" panose="020B0200000000000000" pitchFamily="34" charset="-128"/>
                <a:ea typeface="Noto Sans CJK KR Thin" panose="020B0200000000000000" pitchFamily="34" charset="-128"/>
              </a:rPr>
              <a:t> </a:t>
            </a:r>
            <a:r>
              <a:rPr lang="ko-KR" altLang="en-US" sz="3200" kern="0" spc="3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소개</a:t>
            </a:r>
            <a:endParaRPr lang="en-US" sz="32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C94ABEFF-E2A8-4BFA-B49A-73B7CAF96D7B}"/>
              </a:ext>
            </a:extLst>
          </p:cNvPr>
          <p:cNvSpPr txBox="1"/>
          <p:nvPr/>
        </p:nvSpPr>
        <p:spPr>
          <a:xfrm>
            <a:off x="9150588" y="7727700"/>
            <a:ext cx="6934200" cy="540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kern="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03</a:t>
            </a:r>
            <a:r>
              <a:rPr lang="en-US" altLang="ko-KR" sz="3500" kern="0" spc="300" dirty="0">
                <a:solidFill>
                  <a:srgbClr val="000000"/>
                </a:solidFill>
                <a:latin typeface="Noto Sans CJK KR Thin" panose="020B0200000000000000" pitchFamily="34" charset="-128"/>
                <a:ea typeface="Noto Sans CJK KR Thin" panose="020B0200000000000000" pitchFamily="34" charset="-128"/>
              </a:rPr>
              <a:t> </a:t>
            </a:r>
            <a:r>
              <a:rPr lang="ko-KR" altLang="en-US" sz="3200" kern="0" spc="3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설계</a:t>
            </a:r>
            <a:endParaRPr lang="en-US" sz="3200" spc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FF87EB-04F8-40FB-9BCE-5ABD102B9048}"/>
              </a:ext>
            </a:extLst>
          </p:cNvPr>
          <p:cNvCxnSpPr>
            <a:cxnSpLocks/>
          </p:cNvCxnSpPr>
          <p:nvPr/>
        </p:nvCxnSpPr>
        <p:spPr>
          <a:xfrm rot="5400000">
            <a:off x="4858200" y="6608363"/>
            <a:ext cx="720000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01600" dist="114300" algn="t" rotWithShape="0">
              <a:prstClr val="black">
                <a:alpha val="8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39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333BDA-87BB-4651-B31A-84F9DA672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325" y="0"/>
            <a:ext cx="18383612" cy="10287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8F7ADE-04DF-4DEC-9CA7-8F0CB791D4DE}"/>
              </a:ext>
            </a:extLst>
          </p:cNvPr>
          <p:cNvSpPr/>
          <p:nvPr/>
        </p:nvSpPr>
        <p:spPr>
          <a:xfrm>
            <a:off x="-152400" y="3619500"/>
            <a:ext cx="18592800" cy="3200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스마트폰 사용자 중 </a:t>
            </a:r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72%</a:t>
            </a: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endParaRPr lang="en-US" altLang="ko-KR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사용하고 있는 서비스는 무엇일까요</a:t>
            </a:r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86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3F5397-ABC1-4D28-9043-20848A332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기획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BEA01C-E5FE-4412-A22B-D22C26AA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2F6FC14-85B1-4E72-863A-105BF0F7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8D536-0E63-4499-B1A1-025A9093E5B2}"/>
              </a:ext>
            </a:extLst>
          </p:cNvPr>
          <p:cNvSpPr txBox="1"/>
          <p:nvPr/>
        </p:nvSpPr>
        <p:spPr>
          <a:xfrm>
            <a:off x="1452562" y="3459850"/>
            <a:ext cx="385874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지도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내비게이션 앱 시장의 성장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378E8-2C25-40A3-A9D3-0DF047DA64C8}"/>
              </a:ext>
            </a:extLst>
          </p:cNvPr>
          <p:cNvSpPr txBox="1"/>
          <p:nvPr/>
        </p:nvSpPr>
        <p:spPr>
          <a:xfrm>
            <a:off x="1452562" y="2890394"/>
            <a:ext cx="7085594" cy="676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지도</a:t>
            </a:r>
            <a:r>
              <a:rPr lang="en-US" altLang="ko-KR" sz="28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8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내비게이션 앱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높은 소비자 수요 및 지속성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861FFE-14AB-4A8A-8D24-DDB89F80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3" y="7094375"/>
            <a:ext cx="4590034" cy="13158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2E4339-475D-477C-9F55-1E1D6460F19E}"/>
              </a:ext>
            </a:extLst>
          </p:cNvPr>
          <p:cNvSpPr txBox="1"/>
          <p:nvPr/>
        </p:nvSpPr>
        <p:spPr>
          <a:xfrm>
            <a:off x="1613643" y="8485615"/>
            <a:ext cx="459003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월부터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약 </a:t>
            </a:r>
            <a:r>
              <a:rPr lang="en-US" altLang="ko-KR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16%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8832D77-9931-4CB4-A35E-92A2D8926E30}"/>
              </a:ext>
            </a:extLst>
          </p:cNvPr>
          <p:cNvGrpSpPr/>
          <p:nvPr/>
        </p:nvGrpSpPr>
        <p:grpSpPr>
          <a:xfrm>
            <a:off x="6723793" y="5357008"/>
            <a:ext cx="4840414" cy="3596492"/>
            <a:chOff x="12385549" y="5357008"/>
            <a:chExt cx="4840414" cy="3596492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07355E17-E780-4250-A2B0-6B61366758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91374036"/>
                </p:ext>
              </p:extLst>
            </p:nvPr>
          </p:nvGraphicFramePr>
          <p:xfrm>
            <a:off x="13167456" y="5357008"/>
            <a:ext cx="3276600" cy="31476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C80495-5B4D-4BAA-9CE7-AF7DC2BB8754}"/>
                </a:ext>
              </a:extLst>
            </p:cNvPr>
            <p:cNvSpPr txBox="1"/>
            <p:nvPr/>
          </p:nvSpPr>
          <p:spPr>
            <a:xfrm>
              <a:off x="12385549" y="8485615"/>
              <a:ext cx="4840414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2020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월 기준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약 </a:t>
              </a:r>
              <a:r>
                <a:rPr lang="en-US" altLang="ko-KR" dirty="0">
                  <a:solidFill>
                    <a:schemeClr val="accent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2900</a:t>
              </a:r>
              <a:r>
                <a:rPr lang="ko-KR" altLang="en-US" dirty="0">
                  <a:solidFill>
                    <a:schemeClr val="accent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만명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 이용자 확보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C7130D-05BA-439F-B896-E1746D15787D}"/>
              </a:ext>
            </a:extLst>
          </p:cNvPr>
          <p:cNvGrpSpPr/>
          <p:nvPr/>
        </p:nvGrpSpPr>
        <p:grpSpPr>
          <a:xfrm>
            <a:off x="11822533" y="4483774"/>
            <a:ext cx="5231979" cy="4469726"/>
            <a:chOff x="11962501" y="4128282"/>
            <a:chExt cx="5231979" cy="44697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8C8D96-191A-4AF8-A8B0-28F03CCEC3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853" b="3349"/>
            <a:stretch/>
          </p:blipFill>
          <p:spPr>
            <a:xfrm>
              <a:off x="11962501" y="4128282"/>
              <a:ext cx="5231979" cy="39264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53D454-BBCE-4B15-8572-28D03ABF25EB}"/>
                </a:ext>
              </a:extLst>
            </p:cNvPr>
            <p:cNvSpPr txBox="1"/>
            <p:nvPr/>
          </p:nvSpPr>
          <p:spPr>
            <a:xfrm>
              <a:off x="11962501" y="8130123"/>
              <a:ext cx="5231979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2020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선정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한국인이 가장 많이 사용하는 앱 </a:t>
              </a:r>
              <a:r>
                <a:rPr lang="en-US" altLang="ko-KR" dirty="0">
                  <a:solidFill>
                    <a:schemeClr val="accent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7</a:t>
              </a:r>
              <a:r>
                <a:rPr lang="ko-KR" altLang="en-US" dirty="0">
                  <a:solidFill>
                    <a:schemeClr val="accent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위</a:t>
              </a:r>
              <a:endParaRPr lang="ko-KR" altLang="en-US" sz="16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752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E59F9-A1B5-4023-B718-D856E3264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기획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3725D4-C5C6-4E1C-9953-505C7382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B5B0E86-DCAD-48AD-B590-49F70032D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기획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6C6407-0436-4703-BC99-C3FE935E4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52400" y="3009900"/>
            <a:ext cx="8077200" cy="5574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327A-3694-4519-B8D2-564212E36EC2}"/>
              </a:ext>
            </a:extLst>
          </p:cNvPr>
          <p:cNvSpPr txBox="1"/>
          <p:nvPr/>
        </p:nvSpPr>
        <p:spPr>
          <a:xfrm>
            <a:off x="9144000" y="3314700"/>
            <a:ext cx="3733800" cy="12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데이터와 인공지능에 의한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sz="36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超</a:t>
            </a:r>
            <a:r>
              <a:rPr lang="en-US" altLang="ko-KR" sz="36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36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개인화 시대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74B07-5254-4749-8C57-86672E3EBF18}"/>
              </a:ext>
            </a:extLst>
          </p:cNvPr>
          <p:cNvSpPr txBox="1"/>
          <p:nvPr/>
        </p:nvSpPr>
        <p:spPr>
          <a:xfrm>
            <a:off x="7931150" y="7296408"/>
            <a:ext cx="8147050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온오프라인으로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수집된 소비자의 데이터를 바탕으로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소비자의 니즈를 예측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 서비스와 상품을 제공하는 기술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7F87C-AE17-4BA7-8906-8DB4A9BDDDA7}"/>
              </a:ext>
            </a:extLst>
          </p:cNvPr>
          <p:cNvSpPr txBox="1"/>
          <p:nvPr/>
        </p:nvSpPr>
        <p:spPr>
          <a:xfrm>
            <a:off x="7931151" y="6016573"/>
            <a:ext cx="814704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산업혁명의 핵심인 빅데이터가 부각되는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초개인화기술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이라는 트렌드가 급부상 중</a:t>
            </a:r>
          </a:p>
        </p:txBody>
      </p:sp>
    </p:spTree>
    <p:extLst>
      <p:ext uri="{BB962C8B-B14F-4D97-AF65-F5344CB8AC3E}">
        <p14:creationId xmlns:p14="http://schemas.microsoft.com/office/powerpoint/2010/main" val="395759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9D97471-5D47-46B1-B5DB-34675669E9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분석 및 목표 설정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111C0-14CE-4F20-AEBD-1F005B45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20A845C-2266-4E10-8645-B425AFC5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기획</a:t>
            </a:r>
          </a:p>
        </p:txBody>
      </p:sp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DB707C3D-4AC8-4A13-994D-DE3FA1846CDF}"/>
              </a:ext>
            </a:extLst>
          </p:cNvPr>
          <p:cNvSpPr/>
          <p:nvPr/>
        </p:nvSpPr>
        <p:spPr>
          <a:xfrm>
            <a:off x="2234655" y="5312448"/>
            <a:ext cx="1980000" cy="144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시간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5918A4-F03D-45AD-B90E-A0C33AF4D0D2}"/>
              </a:ext>
            </a:extLst>
          </p:cNvPr>
          <p:cNvGrpSpPr/>
          <p:nvPr/>
        </p:nvGrpSpPr>
        <p:grpSpPr>
          <a:xfrm>
            <a:off x="7844784" y="3580341"/>
            <a:ext cx="2618154" cy="1481081"/>
            <a:chOff x="7844786" y="3228032"/>
            <a:chExt cx="2618154" cy="148108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01CCAB7-53D9-4FC4-BB1B-8C6BAF729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862" y="3228032"/>
              <a:ext cx="1080000" cy="108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F6AC9A-2136-40F7-A367-B68B1AFB7BF9}"/>
                </a:ext>
              </a:extLst>
            </p:cNvPr>
            <p:cNvSpPr txBox="1"/>
            <p:nvPr/>
          </p:nvSpPr>
          <p:spPr>
            <a:xfrm>
              <a:off x="7844786" y="4339781"/>
              <a:ext cx="2618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걸음이 빠른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양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D09D1DD-00B4-4DA4-A7F4-A9E35C8BC0C1}"/>
              </a:ext>
            </a:extLst>
          </p:cNvPr>
          <p:cNvGrpSpPr/>
          <p:nvPr/>
        </p:nvGrpSpPr>
        <p:grpSpPr>
          <a:xfrm>
            <a:off x="8328954" y="5292955"/>
            <a:ext cx="1649812" cy="1449332"/>
            <a:chOff x="8328955" y="5219707"/>
            <a:chExt cx="1649812" cy="144933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46578E7-687D-4C03-82A3-D808E7C9E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24" y="5219707"/>
              <a:ext cx="1080000" cy="108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A8F61C-556F-4BB4-8AD9-7B32350A736F}"/>
                </a:ext>
              </a:extLst>
            </p:cNvPr>
            <p:cNvSpPr txBox="1"/>
            <p:nvPr/>
          </p:nvSpPr>
          <p:spPr>
            <a:xfrm>
              <a:off x="8328955" y="6299707"/>
              <a:ext cx="1649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걸음이 느린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9DF97C3-422D-436E-9F87-7F72B29DB8A3}"/>
              </a:ext>
            </a:extLst>
          </p:cNvPr>
          <p:cNvGrpSpPr/>
          <p:nvPr/>
        </p:nvGrpSpPr>
        <p:grpSpPr>
          <a:xfrm>
            <a:off x="7900952" y="7151910"/>
            <a:ext cx="2505815" cy="1550361"/>
            <a:chOff x="7891092" y="7144471"/>
            <a:chExt cx="2505815" cy="155036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98FF49-035B-4206-AC61-351F5B574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000" y="7144471"/>
              <a:ext cx="1080000" cy="108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07F36B-582B-4240-87EF-DCE8052C9D81}"/>
                </a:ext>
              </a:extLst>
            </p:cNvPr>
            <p:cNvSpPr txBox="1"/>
            <p:nvPr/>
          </p:nvSpPr>
          <p:spPr>
            <a:xfrm>
              <a:off x="7891092" y="8325500"/>
              <a:ext cx="2505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환승하지 않길 원하는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군</a:t>
              </a:r>
            </a:p>
          </p:txBody>
        </p:sp>
      </p:grpSp>
      <p:sp>
        <p:nvSpPr>
          <p:cNvPr id="27" name="모서리가 둥근 직사각형 21">
            <a:extLst>
              <a:ext uri="{FF2B5EF4-FFF2-40B4-BE49-F238E27FC236}">
                <a16:creationId xmlns:a16="http://schemas.microsoft.com/office/drawing/2014/main" id="{B801470A-CCD7-4A48-B879-4F1131F45926}"/>
              </a:ext>
            </a:extLst>
          </p:cNvPr>
          <p:cNvSpPr/>
          <p:nvPr/>
        </p:nvSpPr>
        <p:spPr>
          <a:xfrm>
            <a:off x="14098192" y="7151910"/>
            <a:ext cx="1980000" cy="144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sz="20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 </a:t>
            </a:r>
            <a:r>
              <a:rPr lang="ko-KR" altLang="en-US" sz="20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</a:t>
            </a:r>
            <a:endParaRPr lang="en-US" altLang="ko-KR" sz="200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</a:t>
            </a:r>
            <a:r>
              <a:rPr lang="en-US" altLang="ko-KR" sz="20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</a:p>
        </p:txBody>
      </p:sp>
      <p:sp>
        <p:nvSpPr>
          <p:cNvPr id="28" name="모서리가 둥근 직사각형 22">
            <a:extLst>
              <a:ext uri="{FF2B5EF4-FFF2-40B4-BE49-F238E27FC236}">
                <a16:creationId xmlns:a16="http://schemas.microsoft.com/office/drawing/2014/main" id="{B147E016-755F-48AB-A73C-940C73D4AA07}"/>
              </a:ext>
            </a:extLst>
          </p:cNvPr>
          <p:cNvSpPr/>
          <p:nvPr/>
        </p:nvSpPr>
        <p:spPr>
          <a:xfrm>
            <a:off x="14098192" y="3472986"/>
            <a:ext cx="1980000" cy="1440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sz="20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</a:t>
            </a:r>
            <a:r>
              <a:rPr lang="ko-KR" altLang="en-US" sz="20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</a:t>
            </a:r>
            <a:endParaRPr lang="en-US" altLang="ko-KR" sz="200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</a:t>
            </a:r>
            <a:r>
              <a:rPr lang="en-US" altLang="ko-KR" sz="20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</a:p>
        </p:txBody>
      </p:sp>
      <p:sp>
        <p:nvSpPr>
          <p:cNvPr id="29" name="모서리가 둥근 직사각형 23">
            <a:extLst>
              <a:ext uri="{FF2B5EF4-FFF2-40B4-BE49-F238E27FC236}">
                <a16:creationId xmlns:a16="http://schemas.microsoft.com/office/drawing/2014/main" id="{01F2CAD3-B61F-4CEB-996F-52B318D58BC2}"/>
              </a:ext>
            </a:extLst>
          </p:cNvPr>
          <p:cNvSpPr/>
          <p:nvPr/>
        </p:nvSpPr>
        <p:spPr>
          <a:xfrm>
            <a:off x="14098192" y="5312448"/>
            <a:ext cx="1980000" cy="144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1CE8DC-E2D9-4DB9-8880-A4581B8DC9F7}"/>
              </a:ext>
            </a:extLst>
          </p:cNvPr>
          <p:cNvSpPr txBox="1"/>
          <p:nvPr/>
        </p:nvSpPr>
        <p:spPr>
          <a:xfrm>
            <a:off x="2209808" y="2619291"/>
            <a:ext cx="1386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걷는 속도와 선호하는 스타일이 다른 사용자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명이 경로를 찾는다면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C2416D-123B-4320-92AD-29D2EBF56A56}"/>
              </a:ext>
            </a:extLst>
          </p:cNvPr>
          <p:cNvGrpSpPr/>
          <p:nvPr/>
        </p:nvGrpSpPr>
        <p:grpSpPr>
          <a:xfrm>
            <a:off x="11182350" y="4945159"/>
            <a:ext cx="2561007" cy="2339154"/>
            <a:chOff x="10128471" y="5006022"/>
            <a:chExt cx="2561007" cy="233915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3DE49B8-CC58-423A-8D73-43884EF674EF}"/>
                </a:ext>
              </a:extLst>
            </p:cNvPr>
            <p:cNvGrpSpPr/>
            <p:nvPr/>
          </p:nvGrpSpPr>
          <p:grpSpPr>
            <a:xfrm>
              <a:off x="10626293" y="5006022"/>
              <a:ext cx="1565365" cy="1565365"/>
              <a:chOff x="12842875" y="4432799"/>
              <a:chExt cx="2336393" cy="2336393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D2EA46ED-75F3-4C35-BB8F-834EDBB87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42875" y="4432799"/>
                <a:ext cx="2336393" cy="233639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4F3E89E-452B-4E76-B8AB-CCB4D521D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91071" y="4880995"/>
                <a:ext cx="1440000" cy="144000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7E8D15-ED46-4644-A8F4-9CE58CEFE917}"/>
                </a:ext>
              </a:extLst>
            </p:cNvPr>
            <p:cNvSpPr txBox="1"/>
            <p:nvPr/>
          </p:nvSpPr>
          <p:spPr>
            <a:xfrm>
              <a:off x="10128471" y="6637290"/>
              <a:ext cx="25610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ea typeface="나눔스퀘어 Bold" panose="020B0600000101010101" pitchFamily="50" charset="-127"/>
                </a:rPr>
                <a:t>개인 맞춤형</a:t>
              </a:r>
              <a:endParaRPr lang="en-US" altLang="ko-KR" sz="2000" dirty="0"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경로안내 서비스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54FAAA-EC69-460D-B028-04407BFAFC23}"/>
              </a:ext>
            </a:extLst>
          </p:cNvPr>
          <p:cNvGrpSpPr/>
          <p:nvPr/>
        </p:nvGrpSpPr>
        <p:grpSpPr>
          <a:xfrm>
            <a:off x="4907418" y="4957859"/>
            <a:ext cx="1810111" cy="2339154"/>
            <a:chOff x="5625593" y="5006022"/>
            <a:chExt cx="1810111" cy="233915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8910A62-F6E6-4C62-BAD0-3355E7CA84EB}"/>
                </a:ext>
              </a:extLst>
            </p:cNvPr>
            <p:cNvGrpSpPr/>
            <p:nvPr/>
          </p:nvGrpSpPr>
          <p:grpSpPr>
            <a:xfrm>
              <a:off x="5769976" y="5006022"/>
              <a:ext cx="1565369" cy="1565369"/>
              <a:chOff x="3755819" y="4432799"/>
              <a:chExt cx="2336393" cy="233639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456EEC6-8977-41DB-8560-60B22A3EE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5819" y="4432799"/>
                <a:ext cx="2336393" cy="233639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1070E6B-023E-484B-93EE-04DCECDF0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4015" y="4880995"/>
                <a:ext cx="1440000" cy="1440000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9EDFD-5D2B-4A7E-9675-98A43FA84294}"/>
                </a:ext>
              </a:extLst>
            </p:cNvPr>
            <p:cNvSpPr txBox="1"/>
            <p:nvPr/>
          </p:nvSpPr>
          <p:spPr>
            <a:xfrm>
              <a:off x="5625593" y="6637290"/>
              <a:ext cx="18101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경로안내 서비스</a:t>
              </a: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C271E55F-A793-4278-B916-98FA2A4A4A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153" y="5764806"/>
            <a:ext cx="431394" cy="43139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9EFD45D-4AB6-4F32-AE99-FEC8207680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73796" y="5764806"/>
            <a:ext cx="431394" cy="4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1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20E45F-39C1-4530-80BE-064BC5A846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서비스 컨셉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26DB7F-5BEC-4772-AE10-01753A93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F7B54C-7D68-4A6D-BD0F-F8DA43F0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089D5-5AFC-42F8-B960-F3FEF69E8263}"/>
              </a:ext>
            </a:extLst>
          </p:cNvPr>
          <p:cNvSpPr txBox="1"/>
          <p:nvPr/>
        </p:nvSpPr>
        <p:spPr>
          <a:xfrm>
            <a:off x="3601522" y="466936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EA1EA"/>
                </a:solidFill>
                <a:latin typeface="+mj-lt"/>
                <a:ea typeface="나눔스퀘어_ac Bold" panose="020B0600000101010101" pitchFamily="50" charset="-127"/>
              </a:rPr>
              <a:t>FREE PASS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EFD9B-1084-4289-BA8B-FB4E870BE8FE}"/>
              </a:ext>
            </a:extLst>
          </p:cNvPr>
          <p:cNvSpPr txBox="1"/>
          <p:nvPr/>
        </p:nvSpPr>
        <p:spPr>
          <a:xfrm>
            <a:off x="5542082" y="7457540"/>
            <a:ext cx="280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 맞춤형</a:t>
            </a:r>
            <a:endParaRPr lang="en-US" altLang="ko-KR" sz="2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700" dirty="0">
                <a:solidFill>
                  <a:srgbClr val="AEA1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경로</a:t>
            </a:r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안내</a:t>
            </a:r>
          </a:p>
        </p:txBody>
      </p:sp>
      <p:sp>
        <p:nvSpPr>
          <p:cNvPr id="20" name="덧셈 기호 25">
            <a:extLst>
              <a:ext uri="{FF2B5EF4-FFF2-40B4-BE49-F238E27FC236}">
                <a16:creationId xmlns:a16="http://schemas.microsoft.com/office/drawing/2014/main" id="{01D32D74-191E-4034-A4F1-5D5188A286BC}"/>
              </a:ext>
            </a:extLst>
          </p:cNvPr>
          <p:cNvSpPr/>
          <p:nvPr/>
        </p:nvSpPr>
        <p:spPr>
          <a:xfrm>
            <a:off x="5132961" y="5269191"/>
            <a:ext cx="1038200" cy="1030765"/>
          </a:xfrm>
          <a:prstGeom prst="mathPlus">
            <a:avLst>
              <a:gd name="adj1" fmla="val 11615"/>
            </a:avLst>
          </a:prstGeom>
          <a:solidFill>
            <a:srgbClr val="AEA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등호 28">
            <a:extLst>
              <a:ext uri="{FF2B5EF4-FFF2-40B4-BE49-F238E27FC236}">
                <a16:creationId xmlns:a16="http://schemas.microsoft.com/office/drawing/2014/main" id="{127719BB-B1DB-48A1-8DE4-9E7F06FD3504}"/>
              </a:ext>
            </a:extLst>
          </p:cNvPr>
          <p:cNvSpPr/>
          <p:nvPr/>
        </p:nvSpPr>
        <p:spPr>
          <a:xfrm>
            <a:off x="8686800" y="5285520"/>
            <a:ext cx="1358900" cy="847019"/>
          </a:xfrm>
          <a:prstGeom prst="mathEqual">
            <a:avLst>
              <a:gd name="adj1" fmla="val 16244"/>
              <a:gd name="adj2" fmla="val 26312"/>
            </a:avLst>
          </a:prstGeom>
          <a:solidFill>
            <a:srgbClr val="AEA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F5560FC-47B0-4D5E-B8A1-29DA976E0A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94" y="6761464"/>
            <a:ext cx="1329015" cy="13290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CDD6F3-BE5C-400D-936F-B0E21A2BE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44" y="3033486"/>
            <a:ext cx="1635878" cy="16358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1E4CB2-7466-4A45-88CF-24A7D0D69E05}"/>
              </a:ext>
            </a:extLst>
          </p:cNvPr>
          <p:cNvSpPr txBox="1"/>
          <p:nvPr/>
        </p:nvSpPr>
        <p:spPr>
          <a:xfrm>
            <a:off x="3612408" y="8159256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EA1EA"/>
                </a:solidFill>
                <a:latin typeface="+mj-lt"/>
                <a:ea typeface="나눔스퀘어_ac Bold" panose="020B0600000101010101" pitchFamily="50" charset="-127"/>
              </a:rPr>
              <a:t>FREE PATH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A028B8-737B-4B3A-884E-5F6493FFF48F}"/>
              </a:ext>
            </a:extLst>
          </p:cNvPr>
          <p:cNvSpPr txBox="1"/>
          <p:nvPr/>
        </p:nvSpPr>
        <p:spPr>
          <a:xfrm>
            <a:off x="5277064" y="3607872"/>
            <a:ext cx="3333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손이 </a:t>
            </a:r>
            <a:r>
              <a:rPr lang="ko-KR" altLang="en-US" sz="2700" dirty="0">
                <a:solidFill>
                  <a:srgbClr val="AEA1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자유로운</a:t>
            </a:r>
            <a:endParaRPr lang="en-US" altLang="ko-KR" sz="2700" dirty="0">
              <a:solidFill>
                <a:srgbClr val="AEA1E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알림</a:t>
            </a:r>
            <a:endParaRPr lang="en-US" altLang="ko-KR" sz="2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AD32A4-9C99-41C3-A6B1-6E717086EC69}"/>
              </a:ext>
            </a:extLst>
          </p:cNvPr>
          <p:cNvSpPr txBox="1"/>
          <p:nvPr/>
        </p:nvSpPr>
        <p:spPr>
          <a:xfrm>
            <a:off x="11305905" y="4386139"/>
            <a:ext cx="353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 맞춤형</a:t>
            </a:r>
            <a:endParaRPr lang="en-US" altLang="ko-KR" sz="2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700" dirty="0">
                <a:solidFill>
                  <a:srgbClr val="AEA1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경로 안내 </a:t>
            </a:r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ko-KR" altLang="en-US" sz="2700" dirty="0">
                <a:solidFill>
                  <a:srgbClr val="AEA1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 </a:t>
            </a:r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A00DA305-689C-4C74-BA7F-DC064B0F1044}"/>
              </a:ext>
            </a:extLst>
          </p:cNvPr>
          <p:cNvSpPr txBox="1"/>
          <p:nvPr/>
        </p:nvSpPr>
        <p:spPr>
          <a:xfrm>
            <a:off x="8845927" y="7149865"/>
            <a:ext cx="7232273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약속시간에 늦지 않기 위해 최소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몇시에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출발해야 하는지 알고 싶나요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막차시간의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다양한 경로를 일일이 확인하느라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번거로우셨나요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 서비스를 이용하면 원하는 도착시간에 늦지 않게 도와드리겠습니다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5153ED1-29BC-4164-9F9A-4698C74D6055}"/>
              </a:ext>
            </a:extLst>
          </p:cNvPr>
          <p:cNvGrpSpPr/>
          <p:nvPr/>
        </p:nvGrpSpPr>
        <p:grpSpPr>
          <a:xfrm>
            <a:off x="10668000" y="5356467"/>
            <a:ext cx="4692478" cy="1112683"/>
            <a:chOff x="11125944" y="4602585"/>
            <a:chExt cx="4692478" cy="111268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E383AF7-3736-44B7-819A-D43D842A7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82544" y="4602585"/>
              <a:ext cx="1635878" cy="1056887"/>
            </a:xfrm>
            <a:prstGeom prst="rect">
              <a:avLst/>
            </a:prstGeom>
          </p:spPr>
        </p:pic>
        <p:sp>
          <p:nvSpPr>
            <p:cNvPr id="29" name="TextBox 1">
              <a:extLst>
                <a:ext uri="{FF2B5EF4-FFF2-40B4-BE49-F238E27FC236}">
                  <a16:creationId xmlns:a16="http://schemas.microsoft.com/office/drawing/2014/main" id="{8C9E50D1-464C-4F62-982B-012506ADD303}"/>
                </a:ext>
              </a:extLst>
            </p:cNvPr>
            <p:cNvSpPr txBox="1"/>
            <p:nvPr/>
          </p:nvSpPr>
          <p:spPr>
            <a:xfrm>
              <a:off x="11125944" y="4699605"/>
              <a:ext cx="3276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0" spc="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프리패스</a:t>
              </a:r>
              <a:endParaRPr lang="en-US" altLang="ko-KR" sz="6000" spc="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69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03FE35-B0CB-43D0-8CA4-0EDA1B0378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서비스 타겟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977F3-9FF7-4A80-82F0-ADD476D7C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EA5FE37-DBFB-466A-875C-586DE0BE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FC813C-48A6-4933-AA74-A59E13AA0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915" y="3009900"/>
            <a:ext cx="7033085" cy="3805665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6BD07AEA-AC88-4E93-864E-27730E5FBDE7}"/>
              </a:ext>
            </a:extLst>
          </p:cNvPr>
          <p:cNvSpPr txBox="1"/>
          <p:nvPr/>
        </p:nvSpPr>
        <p:spPr>
          <a:xfrm>
            <a:off x="2247900" y="7107007"/>
            <a:ext cx="6934200" cy="14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약속 시간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통금 시간 등 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정해진 시간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쫓기는 사용자 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매일 </a:t>
            </a:r>
            <a:r>
              <a:rPr lang="ko-KR" altLang="en-US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규칙적인 시간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대중교통을 이용하는 사용자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DEB359-8A27-4360-872B-39EB4AA50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0" y="2287357"/>
            <a:ext cx="4876800" cy="48768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170EE39C-5B06-41AF-A3C9-0AB3C1EC0ECE}"/>
              </a:ext>
            </a:extLst>
          </p:cNvPr>
          <p:cNvSpPr txBox="1"/>
          <p:nvPr/>
        </p:nvSpPr>
        <p:spPr>
          <a:xfrm>
            <a:off x="9144000" y="7107007"/>
            <a:ext cx="6934201" cy="14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출발 시간이나 경로를 찾기 </a:t>
            </a:r>
            <a:r>
              <a:rPr lang="ko-KR" altLang="en-US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귀찮은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사용자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선호하는 스타일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반영해서 정보를 얻고 싶은 사용자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23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E9FF29-F4E8-4812-A5EC-1408A3D408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주요 기능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06E024-9F28-4E49-B0D0-2DD822B2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6508-2931-4BEE-A67A-B3CD9C24349D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4530F63-74A0-42F3-9D01-FC1E6C88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소개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E1EF84C-8230-461A-920D-6297BE0E3DA0}"/>
              </a:ext>
            </a:extLst>
          </p:cNvPr>
          <p:cNvSpPr txBox="1"/>
          <p:nvPr/>
        </p:nvSpPr>
        <p:spPr>
          <a:xfrm>
            <a:off x="1980915" y="6626033"/>
            <a:ext cx="3960000" cy="194646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출발지</a:t>
            </a: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, </a:t>
            </a: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도착지 입력</a:t>
            </a:r>
            <a:endParaRPr lang="en-US" altLang="ko-KR" sz="2000" kern="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에스코어 드림 2 Extra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도착시간 설정 </a:t>
            </a: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(</a:t>
            </a: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막차</a:t>
            </a: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, </a:t>
            </a: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출근</a:t>
            </a: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 </a:t>
            </a: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등</a:t>
            </a: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ko-KR" altLang="en-US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출발시간 알림 기능</a:t>
            </a:r>
            <a:endPara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4157A45-D47F-49F4-BD8D-0276928AFD39}"/>
              </a:ext>
            </a:extLst>
          </p:cNvPr>
          <p:cNvSpPr txBox="1"/>
          <p:nvPr/>
        </p:nvSpPr>
        <p:spPr>
          <a:xfrm>
            <a:off x="7162800" y="5825220"/>
            <a:ext cx="3960000" cy="608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정류장 </a:t>
            </a:r>
            <a:r>
              <a:rPr lang="en-US" altLang="ko-KR" sz="36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36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 구독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43F3AA2-280E-4441-8446-D99C8A1895D2}"/>
              </a:ext>
            </a:extLst>
          </p:cNvPr>
          <p:cNvSpPr txBox="1"/>
          <p:nvPr/>
        </p:nvSpPr>
        <p:spPr>
          <a:xfrm>
            <a:off x="12344687" y="5825220"/>
            <a:ext cx="3960000" cy="608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5 Medium" pitchFamily="34" charset="0"/>
              </a:rPr>
              <a:t>사용자 취향 반영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B52AD2CA-3DFA-4C35-B9E3-9AD2141643B5}"/>
              </a:ext>
            </a:extLst>
          </p:cNvPr>
          <p:cNvSpPr txBox="1"/>
          <p:nvPr/>
        </p:nvSpPr>
        <p:spPr>
          <a:xfrm>
            <a:off x="7190045" y="6626033"/>
            <a:ext cx="3960000" cy="23621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정류장</a:t>
            </a:r>
            <a:r>
              <a:rPr lang="en-US" altLang="ko-KR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/</a:t>
            </a:r>
            <a:r>
              <a:rPr lang="ko-KR" altLang="en-US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역</a:t>
            </a:r>
            <a:r>
              <a:rPr lang="en-US" altLang="ko-KR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, </a:t>
            </a:r>
            <a:r>
              <a:rPr lang="ko-KR" altLang="en-US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버스</a:t>
            </a:r>
            <a:r>
              <a:rPr lang="en-US" altLang="ko-KR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/</a:t>
            </a:r>
            <a:r>
              <a:rPr lang="ko-KR" altLang="en-US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호선 입력</a:t>
            </a:r>
            <a:r>
              <a:rPr lang="en-US" altLang="ko-KR" sz="2000" kern="0" spc="-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11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출발시간 설정</a:t>
            </a:r>
            <a:endParaRPr lang="en-US" altLang="ko-KR" sz="2000" kern="0" spc="-10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에스코어 드림 2 Extra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kern="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↓</a:t>
            </a:r>
            <a:endParaRPr lang="en-US" altLang="ko-KR" sz="2000" kern="0" spc="-10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에스코어 드림 2 Extra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에스코어 드림 2 ExtraLight" pitchFamily="34" charset="0"/>
              </a:rPr>
              <a:t>도착시간 알림 기능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FBDF7F85-27F4-4876-A060-AC7573254982}"/>
              </a:ext>
            </a:extLst>
          </p:cNvPr>
          <p:cNvSpPr txBox="1"/>
          <p:nvPr/>
        </p:nvSpPr>
        <p:spPr>
          <a:xfrm>
            <a:off x="12344687" y="6591301"/>
            <a:ext cx="3960000" cy="22104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보행 속도</a:t>
            </a:r>
            <a:endParaRPr lang="en-US" altLang="ko-KR" sz="2000" kern="0" spc="-10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kern="0" spc="-10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환승 경로</a:t>
            </a:r>
            <a:endParaRPr lang="en-US" altLang="ko-KR" sz="2000" kern="0" spc="-10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최저 요금</a:t>
            </a:r>
            <a:endParaRPr lang="en-US" altLang="ko-KR" sz="2000" kern="0" spc="-10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kern="0" spc="-10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65656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최단 시간</a:t>
            </a:r>
            <a:endParaRPr lang="en-US" altLang="ko-KR" sz="2000" kern="0" spc="-100" dirty="0">
              <a:solidFill>
                <a:srgbClr val="65656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6215E206-FE28-48F1-A7BD-540A32EAE22E}"/>
              </a:ext>
            </a:extLst>
          </p:cNvPr>
          <p:cNvSpPr txBox="1"/>
          <p:nvPr/>
        </p:nvSpPr>
        <p:spPr>
          <a:xfrm>
            <a:off x="1980915" y="5825221"/>
            <a:ext cx="3960000" cy="6093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5 Medium" pitchFamily="34" charset="0"/>
              </a:rPr>
              <a:t>경로 </a:t>
            </a:r>
            <a:r>
              <a:rPr lang="en-US" altLang="ko-KR" sz="36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5 Medium" pitchFamily="34" charset="0"/>
              </a:rPr>
              <a:t>&amp; </a:t>
            </a:r>
            <a:r>
              <a:rPr lang="ko-KR" altLang="en-US" sz="36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5 Medium" pitchFamily="34" charset="0"/>
              </a:rPr>
              <a:t>시간 설정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A3841722-50D5-4940-949D-3D0F4CC6421E}"/>
              </a:ext>
            </a:extLst>
          </p:cNvPr>
          <p:cNvGrpSpPr/>
          <p:nvPr/>
        </p:nvGrpSpPr>
        <p:grpSpPr>
          <a:xfrm>
            <a:off x="7162800" y="5550685"/>
            <a:ext cx="3960000" cy="45719"/>
            <a:chOff x="7509524" y="5841403"/>
            <a:chExt cx="3342857" cy="36571"/>
          </a:xfrm>
          <a:solidFill>
            <a:srgbClr val="846599"/>
          </a:solidFill>
        </p:grpSpPr>
        <p:pic>
          <p:nvPicPr>
            <p:cNvPr id="12" name="Object 17">
              <a:extLst>
                <a:ext uri="{FF2B5EF4-FFF2-40B4-BE49-F238E27FC236}">
                  <a16:creationId xmlns:a16="http://schemas.microsoft.com/office/drawing/2014/main" id="{4995AD7A-7536-4385-B3C7-9843ABB49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09524" y="5841403"/>
              <a:ext cx="3342857" cy="36571"/>
            </a:xfrm>
            <a:prstGeom prst="rect">
              <a:avLst/>
            </a:prstGeom>
            <a:grpFill/>
            <a:ln>
              <a:solidFill>
                <a:srgbClr val="846599"/>
              </a:solidFill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A27050D-841B-4C21-902A-D5BB296E2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687" y="2777003"/>
            <a:ext cx="2484000" cy="248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6C00F4-EAC8-46EF-8B27-5C1D762C9A9B}"/>
              </a:ext>
            </a:extLst>
          </p:cNvPr>
          <p:cNvGrpSpPr/>
          <p:nvPr/>
        </p:nvGrpSpPr>
        <p:grpSpPr>
          <a:xfrm>
            <a:off x="7391400" y="2810267"/>
            <a:ext cx="3505200" cy="2483975"/>
            <a:chOff x="7509524" y="3036442"/>
            <a:chExt cx="3744675" cy="266093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AAB0C2-7193-4E6A-8F25-07986379C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6199" y="3789378"/>
              <a:ext cx="1908000" cy="1908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A9FE547-AE0E-46A1-BB1A-5166B55FA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9524" y="3036442"/>
              <a:ext cx="1900162" cy="1900162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AC808535-36D1-4C2B-96E5-355E8731A65A}"/>
              </a:ext>
            </a:extLst>
          </p:cNvPr>
          <p:cNvGrpSpPr/>
          <p:nvPr/>
        </p:nvGrpSpPr>
        <p:grpSpPr>
          <a:xfrm>
            <a:off x="12347085" y="5550685"/>
            <a:ext cx="3960000" cy="45719"/>
            <a:chOff x="7509524" y="5841403"/>
            <a:chExt cx="3342857" cy="36571"/>
          </a:xfrm>
          <a:solidFill>
            <a:srgbClr val="846599"/>
          </a:solidFill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4A797762-58AE-4B06-9669-EE47F9D5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09524" y="5841403"/>
              <a:ext cx="3342857" cy="36571"/>
            </a:xfrm>
            <a:prstGeom prst="rect">
              <a:avLst/>
            </a:prstGeom>
            <a:grpFill/>
            <a:ln>
              <a:solidFill>
                <a:srgbClr val="846599"/>
              </a:solidFill>
            </a:ln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837E65BF-130C-49C7-B9C5-04E3865C0E39}"/>
              </a:ext>
            </a:extLst>
          </p:cNvPr>
          <p:cNvGrpSpPr/>
          <p:nvPr/>
        </p:nvGrpSpPr>
        <p:grpSpPr>
          <a:xfrm>
            <a:off x="1983039" y="5545718"/>
            <a:ext cx="3960000" cy="45719"/>
            <a:chOff x="7509524" y="5841403"/>
            <a:chExt cx="3342857" cy="36571"/>
          </a:xfrm>
          <a:solidFill>
            <a:srgbClr val="846599"/>
          </a:solidFill>
        </p:grpSpPr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87400D77-F937-4507-918D-968C599A5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09524" y="5841403"/>
              <a:ext cx="3342857" cy="36571"/>
            </a:xfrm>
            <a:prstGeom prst="rect">
              <a:avLst/>
            </a:prstGeom>
            <a:grpFill/>
            <a:ln>
              <a:solidFill>
                <a:srgbClr val="846599"/>
              </a:solidFill>
            </a:ln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D7CC84A-C7D9-4AD5-8C05-A3AE2568E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15" y="2825979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38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BBCFF"/>
      </a:accent1>
      <a:accent2>
        <a:srgbClr val="B2EDCE"/>
      </a:accent2>
      <a:accent3>
        <a:srgbClr val="EDB3B2"/>
      </a:accent3>
      <a:accent4>
        <a:srgbClr val="FDC28A"/>
      </a:accent4>
      <a:accent5>
        <a:srgbClr val="997FBC"/>
      </a:accent5>
      <a:accent6>
        <a:srgbClr val="FFF896"/>
      </a:accent6>
      <a:hlink>
        <a:srgbClr val="0000FF"/>
      </a:hlink>
      <a:folHlink>
        <a:srgbClr val="800080"/>
      </a:folHlink>
    </a:clrScheme>
    <a:fontScheme name="프리패스1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781</Words>
  <Application>Microsoft Office PowerPoint</Application>
  <PresentationFormat>사용자 지정</PresentationFormat>
  <Paragraphs>278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Noto Sans CJK KR Thin</vt:lpstr>
      <vt:lpstr>나눔스퀘어 Bold</vt:lpstr>
      <vt:lpstr>나눔스퀘어_ac</vt:lpstr>
      <vt:lpstr>나눔스퀘어_ac Bold</vt:lpstr>
      <vt:lpstr>나눔스퀘어_ac ExtraBold</vt:lpstr>
      <vt:lpstr>나눔스퀘어_ac Light</vt:lpstr>
      <vt:lpstr>맑은 고딕</vt:lpstr>
      <vt:lpstr>삼성긴고딕OTF Light</vt:lpstr>
      <vt:lpstr>Arial</vt:lpstr>
      <vt:lpstr>Office Theme</vt:lpstr>
      <vt:lpstr>PowerPoint 프레젠테이션</vt:lpstr>
      <vt:lpstr>PowerPoint 프레젠테이션</vt:lpstr>
      <vt:lpstr>PowerPoint 프레젠테이션</vt:lpstr>
      <vt:lpstr>서비스 기획</vt:lpstr>
      <vt:lpstr>서비스 기획</vt:lpstr>
      <vt:lpstr>서비스 기획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소개</vt:lpstr>
      <vt:lpstr>서비스 설계</vt:lpstr>
      <vt:lpstr>서비스 설계</vt:lpstr>
      <vt:lpstr>개발 일정</vt:lpstr>
      <vt:lpstr>향후 계획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Jaeuk</cp:lastModifiedBy>
  <cp:revision>112</cp:revision>
  <dcterms:created xsi:type="dcterms:W3CDTF">2021-04-22T11:05:45Z</dcterms:created>
  <dcterms:modified xsi:type="dcterms:W3CDTF">2021-04-23T02:28:44Z</dcterms:modified>
</cp:coreProperties>
</file>